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</p:sldMasterIdLst>
  <p:sldIdLst>
    <p:sldId id="256" r:id="rId2"/>
    <p:sldId id="257" r:id="rId3"/>
    <p:sldId id="299" r:id="rId4"/>
    <p:sldId id="300" r:id="rId5"/>
    <p:sldId id="301" r:id="rId6"/>
    <p:sldId id="303" r:id="rId7"/>
    <p:sldId id="304" r:id="rId8"/>
    <p:sldId id="313" r:id="rId9"/>
    <p:sldId id="306" r:id="rId10"/>
    <p:sldId id="314" r:id="rId11"/>
    <p:sldId id="258" r:id="rId12"/>
    <p:sldId id="302" r:id="rId13"/>
    <p:sldId id="259" r:id="rId14"/>
    <p:sldId id="297" r:id="rId15"/>
    <p:sldId id="260" r:id="rId16"/>
    <p:sldId id="273" r:id="rId17"/>
    <p:sldId id="307" r:id="rId18"/>
    <p:sldId id="296" r:id="rId19"/>
    <p:sldId id="308" r:id="rId20"/>
    <p:sldId id="309" r:id="rId21"/>
    <p:sldId id="310" r:id="rId22"/>
    <p:sldId id="298" r:id="rId23"/>
    <p:sldId id="311" r:id="rId24"/>
    <p:sldId id="312" r:id="rId25"/>
    <p:sldId id="276" r:id="rId26"/>
    <p:sldId id="261" r:id="rId27"/>
    <p:sldId id="262" r:id="rId28"/>
    <p:sldId id="289" r:id="rId29"/>
    <p:sldId id="287" r:id="rId30"/>
    <p:sldId id="281" r:id="rId31"/>
    <p:sldId id="280" r:id="rId32"/>
    <p:sldId id="282" r:id="rId33"/>
    <p:sldId id="283" r:id="rId34"/>
    <p:sldId id="284" r:id="rId35"/>
    <p:sldId id="285" r:id="rId36"/>
    <p:sldId id="286" r:id="rId37"/>
    <p:sldId id="265" r:id="rId38"/>
    <p:sldId id="266" r:id="rId39"/>
    <p:sldId id="29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1536" y="1069849"/>
            <a:ext cx="9960864" cy="1470025"/>
          </a:xfrm>
        </p:spPr>
        <p:txBody>
          <a:bodyPr>
            <a:noAutofit/>
          </a:bodyPr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3657600" y="384048"/>
            <a:ext cx="7924800" cy="61264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2871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3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424416" y="356617"/>
            <a:ext cx="2157984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56617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7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10972800" cy="498348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0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2286001"/>
            <a:ext cx="10363200" cy="1362075"/>
          </a:xfrm>
        </p:spPr>
        <p:txBody>
          <a:bodyPr anchor="t">
            <a:noAutofit/>
          </a:bodyPr>
          <a:lstStyle>
            <a:lvl1pPr algn="ctr">
              <a:defRPr sz="48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1353312"/>
            <a:ext cx="10363200" cy="90525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21"/>
          <p:cNvGrpSpPr/>
          <p:nvPr/>
        </p:nvGrpSpPr>
        <p:grpSpPr bwMode="grayWhite">
          <a:xfrm rot="19693411">
            <a:off x="4446678" y="1909248"/>
            <a:ext cx="8028305" cy="4829684"/>
            <a:chOff x="1761807" y="615248"/>
            <a:chExt cx="6021229" cy="4829684"/>
          </a:xfrm>
        </p:grpSpPr>
        <p:grpSp>
          <p:nvGrpSpPr>
            <p:cNvPr id="8" name="Group 42"/>
            <p:cNvGrpSpPr/>
            <p:nvPr userDrawn="1"/>
          </p:nvGrpSpPr>
          <p:grpSpPr bwMode="grayWhite">
            <a:xfrm>
              <a:off x="1761807" y="1695712"/>
              <a:ext cx="6021229" cy="3068566"/>
              <a:chOff x="1522575" y="779540"/>
              <a:chExt cx="6021229" cy="3068566"/>
            </a:xfrm>
          </p:grpSpPr>
          <p:sp>
            <p:nvSpPr>
              <p:cNvPr id="22" name="Freeform 21"/>
              <p:cNvSpPr/>
              <p:nvPr userDrawn="1"/>
            </p:nvSpPr>
            <p:spPr bwMode="grayWhite">
              <a:xfrm>
                <a:off x="1531435" y="783084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9100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22"/>
              <p:cNvSpPr/>
              <p:nvPr userDrawn="1"/>
            </p:nvSpPr>
            <p:spPr bwMode="grayWhite">
              <a:xfrm>
                <a:off x="1522575" y="779540"/>
                <a:ext cx="6012369" cy="3065022"/>
              </a:xfrm>
              <a:custGeom>
                <a:avLst/>
                <a:gdLst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3" fmla="*/ 3009900 w 6019800"/>
                  <a:gd name="connsiteY3" fmla="*/ 3009900 h 6019800"/>
                  <a:gd name="connsiteX4" fmla="*/ 7435 w 6019800"/>
                  <a:gd name="connsiteY4" fmla="*/ 2798476 h 6019800"/>
                  <a:gd name="connsiteX0" fmla="*/ 7435 w 6019800"/>
                  <a:gd name="connsiteY0" fmla="*/ 2798476 h 6019800"/>
                  <a:gd name="connsiteX1" fmla="*/ 3115681 w 6019800"/>
                  <a:gd name="connsiteY1" fmla="*/ 1859 h 6019800"/>
                  <a:gd name="connsiteX2" fmla="*/ 6019800 w 6019800"/>
                  <a:gd name="connsiteY2" fmla="*/ 3009907 h 6019800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  <a:gd name="connsiteX3" fmla="*/ 0 w 6012369"/>
                  <a:gd name="connsiteY3" fmla="*/ 2853591 h 3065022"/>
                  <a:gd name="connsiteX0" fmla="*/ 0 w 6012369"/>
                  <a:gd name="connsiteY0" fmla="*/ 2853591 h 3065022"/>
                  <a:gd name="connsiteX1" fmla="*/ 3108246 w 6012369"/>
                  <a:gd name="connsiteY1" fmla="*/ 56974 h 3065022"/>
                  <a:gd name="connsiteX2" fmla="*/ 6012365 w 6012369"/>
                  <a:gd name="connsiteY2" fmla="*/ 3065022 h 306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12369" h="3065022" stroke="0" extrusionOk="0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  <a:lnTo>
                      <a:pt x="0" y="2853591"/>
                    </a:lnTo>
                    <a:close/>
                  </a:path>
                  <a:path w="6012369" h="3065022" fill="none">
                    <a:moveTo>
                      <a:pt x="0" y="2853591"/>
                    </a:moveTo>
                    <a:cubicBezTo>
                      <a:pt x="113874" y="1236440"/>
                      <a:pt x="1488093" y="0"/>
                      <a:pt x="3108246" y="56974"/>
                    </a:cubicBezTo>
                    <a:cubicBezTo>
                      <a:pt x="4728399" y="113948"/>
                      <a:pt x="6012369" y="1443867"/>
                      <a:pt x="6012365" y="3065022"/>
                    </a:cubicBezTo>
                  </a:path>
                </a:pathLst>
              </a:custGeom>
              <a:ln w="25400">
                <a:gradFill flip="none" rotWithShape="1">
                  <a:gsLst>
                    <a:gs pos="84000">
                      <a:srgbClr val="F8F8F8">
                        <a:alpha val="0"/>
                      </a:srgbClr>
                    </a:gs>
                    <a:gs pos="41000">
                      <a:srgbClr val="F8F8F8">
                        <a:alpha val="44000"/>
                      </a:srgbClr>
                    </a:gs>
                    <a:gs pos="88000">
                      <a:srgbClr val="F8F8F8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cxnSp>
          <p:nvCxnSpPr>
            <p:cNvPr id="9" name="Straight Connector 8"/>
            <p:cNvCxnSpPr/>
            <p:nvPr userDrawn="1"/>
          </p:nvCxnSpPr>
          <p:spPr bwMode="grayWhite">
            <a:xfrm rot="18120000" flipH="1">
              <a:off x="2718288" y="2106345"/>
              <a:ext cx="3999708" cy="2492654"/>
            </a:xfrm>
            <a:prstGeom prst="line">
              <a:avLst/>
            </a:prstGeom>
            <a:ln w="50800">
              <a:gradFill flip="none" rotWithShape="1">
                <a:gsLst>
                  <a:gs pos="10000">
                    <a:srgbClr val="FFFFFF">
                      <a:alpha val="0"/>
                    </a:srgbClr>
                  </a:gs>
                  <a:gs pos="50000">
                    <a:srgbClr val="F8F8F8">
                      <a:alpha val="60000"/>
                    </a:srgbClr>
                  </a:gs>
                  <a:gs pos="90000">
                    <a:srgbClr val="DDDDDD">
                      <a:alpha val="0"/>
                    </a:srgbClr>
                  </a:gs>
                </a:gsLst>
                <a:lin ang="2700000" scaled="1"/>
                <a:tileRect/>
              </a:gradFill>
              <a:miter lim="800000"/>
            </a:ln>
            <a:effectLst>
              <a:glow rad="63500">
                <a:srgbClr val="FFFFFF">
                  <a:alpha val="3922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38"/>
            <p:cNvGrpSpPr/>
            <p:nvPr userDrawn="1"/>
          </p:nvGrpSpPr>
          <p:grpSpPr bwMode="grayWhite">
            <a:xfrm>
              <a:off x="3730877" y="1536192"/>
              <a:ext cx="2721357" cy="3879656"/>
              <a:chOff x="3730877" y="1536192"/>
              <a:chExt cx="2721357" cy="3879656"/>
            </a:xfrm>
          </p:grpSpPr>
          <p:sp>
            <p:nvSpPr>
              <p:cNvPr id="20" name="Freeform 19"/>
              <p:cNvSpPr/>
              <p:nvPr userDrawn="1"/>
            </p:nvSpPr>
            <p:spPr bwMode="grayWhite">
              <a:xfrm>
                <a:off x="4388453" y="1629422"/>
                <a:ext cx="2059093" cy="340542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  <a:gd name="connsiteX2" fmla="*/ 0 w 2374787"/>
                  <a:gd name="connsiteY2" fmla="*/ 0 h 3196607"/>
                  <a:gd name="connsiteX0" fmla="*/ 0 w 2374787"/>
                  <a:gd name="connsiteY0" fmla="*/ 0 h 3196607"/>
                  <a:gd name="connsiteX1" fmla="*/ 2246083 w 2374787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7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7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2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 userDrawn="1"/>
            </p:nvSpPr>
            <p:spPr bwMode="grayWhite">
              <a:xfrm>
                <a:off x="3730877" y="1536192"/>
                <a:ext cx="2721357" cy="3879656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  <a:gd name="connsiteX3" fmla="*/ 1 w 3138588"/>
                  <a:gd name="connsiteY3" fmla="*/ 0 h 3682514"/>
                  <a:gd name="connsiteX0" fmla="*/ 1 w 3138588"/>
                  <a:gd name="connsiteY0" fmla="*/ 0 h 3682514"/>
                  <a:gd name="connsiteX1" fmla="*/ 2354144 w 3138588"/>
                  <a:gd name="connsiteY1" fmla="*/ 1134402 h 3682514"/>
                  <a:gd name="connsiteX2" fmla="*/ 2933782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  <a:lnTo>
                      <a:pt x="1" y="0"/>
                    </a:lnTo>
                    <a:close/>
                  </a:path>
                  <a:path w="3138588" h="3682514" fill="none">
                    <a:moveTo>
                      <a:pt x="1" y="0"/>
                    </a:moveTo>
                    <a:cubicBezTo>
                      <a:pt x="916499" y="1"/>
                      <a:pt x="1783065" y="417577"/>
                      <a:pt x="2354144" y="1134402"/>
                    </a:cubicBezTo>
                    <a:cubicBezTo>
                      <a:pt x="2925223" y="1851227"/>
                      <a:pt x="3138589" y="2789193"/>
                      <a:pt x="2933782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5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39"/>
            <p:cNvGrpSpPr/>
            <p:nvPr userDrawn="1"/>
          </p:nvGrpSpPr>
          <p:grpSpPr bwMode="grayWhite">
            <a:xfrm>
              <a:off x="2756586" y="1619763"/>
              <a:ext cx="2892850" cy="3379627"/>
              <a:chOff x="2756587" y="1619763"/>
              <a:chExt cx="2892850" cy="3379627"/>
            </a:xfrm>
          </p:grpSpPr>
          <p:sp>
            <p:nvSpPr>
              <p:cNvPr id="18" name="Freeform 17"/>
              <p:cNvSpPr/>
              <p:nvPr userDrawn="1"/>
            </p:nvSpPr>
            <p:spPr bwMode="grayWhite">
              <a:xfrm flipH="1">
                <a:off x="2774785" y="1709909"/>
                <a:ext cx="2188853" cy="2933686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  <a:gd name="connsiteX2" fmla="*/ 0 w 2374789"/>
                  <a:gd name="connsiteY2" fmla="*/ 0 h 3196608"/>
                  <a:gd name="connsiteX0" fmla="*/ 0 w 2374789"/>
                  <a:gd name="connsiteY0" fmla="*/ 0 h 3196608"/>
                  <a:gd name="connsiteX1" fmla="*/ 2246083 w 2374789"/>
                  <a:gd name="connsiteY1" fmla="*/ 3196607 h 319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9" h="3196608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9" h="3196608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/>
              <p:nvPr userDrawn="1"/>
            </p:nvSpPr>
            <p:spPr bwMode="grayWhite">
              <a:xfrm flipH="1">
                <a:off x="2756587" y="1619763"/>
                <a:ext cx="2892850" cy="337962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8575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3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2" name="Group 37"/>
            <p:cNvGrpSpPr/>
            <p:nvPr userDrawn="1"/>
          </p:nvGrpSpPr>
          <p:grpSpPr bwMode="grayWhite">
            <a:xfrm>
              <a:off x="3126248" y="615248"/>
              <a:ext cx="3325881" cy="2834631"/>
              <a:chOff x="3126249" y="615248"/>
              <a:chExt cx="3325881" cy="2834631"/>
            </a:xfrm>
          </p:grpSpPr>
          <p:sp>
            <p:nvSpPr>
              <p:cNvPr id="16" name="Freeform 15"/>
              <p:cNvSpPr/>
              <p:nvPr userDrawn="1"/>
            </p:nvSpPr>
            <p:spPr bwMode="grayWhite">
              <a:xfrm rot="13693869" flipH="1">
                <a:off x="3845802" y="929727"/>
                <a:ext cx="2144802" cy="2887031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  <a:gd name="connsiteX2" fmla="*/ 0 w 2374788"/>
                  <a:gd name="connsiteY2" fmla="*/ 0 h 3196606"/>
                  <a:gd name="connsiteX0" fmla="*/ 0 w 2374788"/>
                  <a:gd name="connsiteY0" fmla="*/ 0 h 3196606"/>
                  <a:gd name="connsiteX1" fmla="*/ 2246083 w 2374788"/>
                  <a:gd name="connsiteY1" fmla="*/ 3196607 h 319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6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6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65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6"/>
              <p:cNvSpPr/>
              <p:nvPr userDrawn="1"/>
            </p:nvSpPr>
            <p:spPr bwMode="grayWhite">
              <a:xfrm rot="13693869" flipH="1">
                <a:off x="3371874" y="369623"/>
                <a:ext cx="2834631" cy="3325881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2540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6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3" name="Group 36"/>
            <p:cNvGrpSpPr/>
            <p:nvPr userDrawn="1"/>
          </p:nvGrpSpPr>
          <p:grpSpPr bwMode="grayWhite">
            <a:xfrm>
              <a:off x="2490231" y="1369960"/>
              <a:ext cx="4781177" cy="4074972"/>
              <a:chOff x="2490231" y="1369960"/>
              <a:chExt cx="4781177" cy="4074972"/>
            </a:xfrm>
          </p:grpSpPr>
          <p:sp>
            <p:nvSpPr>
              <p:cNvPr id="14" name="Freeform 13"/>
              <p:cNvSpPr/>
              <p:nvPr userDrawn="1"/>
            </p:nvSpPr>
            <p:spPr bwMode="grayWhite">
              <a:xfrm rot="13693869" flipH="1">
                <a:off x="3524638" y="1822044"/>
                <a:ext cx="3083296" cy="4150302"/>
              </a:xfrm>
              <a:custGeom>
                <a:avLst/>
                <a:gdLst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2" fmla="*/ 2990088 w 5980176"/>
                  <a:gd name="connsiteY2" fmla="*/ 3023616 h 6047232"/>
                  <a:gd name="connsiteX3" fmla="*/ 3722577 w 5980176"/>
                  <a:gd name="connsiteY3" fmla="*/ 92129 h 6047232"/>
                  <a:gd name="connsiteX0" fmla="*/ 3722577 w 5980176"/>
                  <a:gd name="connsiteY0" fmla="*/ 92129 h 6047232"/>
                  <a:gd name="connsiteX1" fmla="*/ 5968660 w 5980176"/>
                  <a:gd name="connsiteY1" fmla="*/ 3288736 h 6047232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  <a:gd name="connsiteX2" fmla="*/ 0 w 2374788"/>
                  <a:gd name="connsiteY2" fmla="*/ 0 h 3196607"/>
                  <a:gd name="connsiteX0" fmla="*/ 0 w 2374788"/>
                  <a:gd name="connsiteY0" fmla="*/ 0 h 3196607"/>
                  <a:gd name="connsiteX1" fmla="*/ 2246083 w 2374788"/>
                  <a:gd name="connsiteY1" fmla="*/ 3196607 h 3196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74788" h="3196607" stroke="0" extrusionOk="0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  <a:lnTo>
                      <a:pt x="0" y="0"/>
                    </a:lnTo>
                    <a:close/>
                  </a:path>
                  <a:path w="2374788" h="3196607" fill="none">
                    <a:moveTo>
                      <a:pt x="0" y="0"/>
                    </a:moveTo>
                    <a:cubicBezTo>
                      <a:pt x="1423116" y="363612"/>
                      <a:pt x="2374788" y="1718024"/>
                      <a:pt x="2246083" y="3196607"/>
                    </a:cubicBezTo>
                  </a:path>
                </a:pathLst>
              </a:custGeom>
              <a:ln w="63500" cmpd="sng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2000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47000"/>
                      </a:srgbClr>
                    </a:gs>
                    <a:gs pos="80000">
                      <a:srgbClr val="F8F8F8">
                        <a:alpha val="13000"/>
                      </a:srgbClr>
                    </a:gs>
                    <a:gs pos="100000">
                      <a:srgbClr val="DDDDDD">
                        <a:alpha val="0"/>
                      </a:srgbClr>
                    </a:gs>
                  </a:gsLst>
                  <a:lin ang="2700000" scaled="1"/>
                  <a:tileRect/>
                </a:gradFill>
                <a:miter lim="800000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"/>
              <p:cNvSpPr/>
              <p:nvPr userDrawn="1"/>
            </p:nvSpPr>
            <p:spPr bwMode="grayWhite">
              <a:xfrm rot="13693869" flipH="1">
                <a:off x="2843334" y="1016857"/>
                <a:ext cx="4074972" cy="4781177"/>
              </a:xfrm>
              <a:custGeom>
                <a:avLst/>
                <a:gdLst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3" fmla="*/ 3009900 w 6019800"/>
                  <a:gd name="connsiteY3" fmla="*/ 3009900 h 6019800"/>
                  <a:gd name="connsiteX4" fmla="*/ 3009904 w 6019800"/>
                  <a:gd name="connsiteY4" fmla="*/ 0 h 6019800"/>
                  <a:gd name="connsiteX0" fmla="*/ 3009904 w 6019800"/>
                  <a:gd name="connsiteY0" fmla="*/ 0 h 6019800"/>
                  <a:gd name="connsiteX1" fmla="*/ 5364047 w 6019800"/>
                  <a:gd name="connsiteY1" fmla="*/ 1134402 h 6019800"/>
                  <a:gd name="connsiteX2" fmla="*/ 5943685 w 6019800"/>
                  <a:gd name="connsiteY2" fmla="*/ 3682514 h 6019800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  <a:gd name="connsiteX3" fmla="*/ 0 w 3138588"/>
                  <a:gd name="connsiteY3" fmla="*/ 0 h 3682514"/>
                  <a:gd name="connsiteX0" fmla="*/ 0 w 3138588"/>
                  <a:gd name="connsiteY0" fmla="*/ 0 h 3682514"/>
                  <a:gd name="connsiteX1" fmla="*/ 2354143 w 3138588"/>
                  <a:gd name="connsiteY1" fmla="*/ 1134402 h 3682514"/>
                  <a:gd name="connsiteX2" fmla="*/ 2933781 w 3138588"/>
                  <a:gd name="connsiteY2" fmla="*/ 3682514 h 368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8588" h="3682514" stroke="0" extrusionOk="0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  <a:lnTo>
                      <a:pt x="0" y="0"/>
                    </a:lnTo>
                    <a:close/>
                  </a:path>
                  <a:path w="3138588" h="3682514" fill="none">
                    <a:moveTo>
                      <a:pt x="0" y="0"/>
                    </a:moveTo>
                    <a:cubicBezTo>
                      <a:pt x="916498" y="1"/>
                      <a:pt x="1783064" y="417577"/>
                      <a:pt x="2354143" y="1134402"/>
                    </a:cubicBezTo>
                    <a:cubicBezTo>
                      <a:pt x="2925222" y="1851227"/>
                      <a:pt x="3138588" y="2789193"/>
                      <a:pt x="2933781" y="3682514"/>
                    </a:cubicBezTo>
                  </a:path>
                </a:pathLst>
              </a:custGeom>
              <a:ln w="31750">
                <a:gradFill flip="none" rotWithShape="1">
                  <a:gsLst>
                    <a:gs pos="0">
                      <a:srgbClr val="F8F8F8">
                        <a:alpha val="0"/>
                      </a:srgbClr>
                    </a:gs>
                    <a:gs pos="50000">
                      <a:srgbClr val="F8F8F8">
                        <a:alpha val="35000"/>
                      </a:srgbClr>
                    </a:gs>
                    <a:gs pos="100000">
                      <a:srgbClr val="F8F8F8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pic>
        <p:nvPicPr>
          <p:cNvPr id="24" name="Picture 230" descr="st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197600" y="4419600"/>
            <a:ext cx="11938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46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76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304" y="1289304"/>
            <a:ext cx="5384800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0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93976"/>
            <a:ext cx="5386917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7" y="1353312"/>
            <a:ext cx="5388864" cy="639762"/>
          </a:xfrm>
          <a:solidFill>
            <a:srgbClr val="FFFFFF">
              <a:alpha val="25098"/>
            </a:srgbClr>
          </a:solidFill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093976"/>
            <a:ext cx="5389033" cy="4032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3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2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2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536" y="0"/>
            <a:ext cx="9960864" cy="987552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688" y="1371600"/>
            <a:ext cx="6230112" cy="48554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034528" y="1371600"/>
            <a:ext cx="3511296" cy="4873752"/>
          </a:xfrm>
          <a:gradFill>
            <a:gsLst>
              <a:gs pos="0">
                <a:schemeClr val="bg1">
                  <a:lumMod val="95000"/>
                  <a:alpha val="34000"/>
                </a:schemeClr>
              </a:gs>
              <a:gs pos="60000">
                <a:schemeClr val="tx2">
                  <a:lumMod val="20000"/>
                  <a:lumOff val="80000"/>
                  <a:alpha val="0"/>
                </a:schemeClr>
              </a:gs>
            </a:gsLst>
            <a:lin ang="5400000" scaled="1"/>
          </a:gra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7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70560" y="4855464"/>
            <a:ext cx="4291584" cy="777240"/>
          </a:xfrm>
          <a:solidFill>
            <a:schemeClr val="bg2">
              <a:lumMod val="50000"/>
            </a:schemeClr>
          </a:solidFill>
        </p:spPr>
        <p:txBody>
          <a:bodyPr anchor="ctr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157216" y="1216152"/>
            <a:ext cx="6169152" cy="4398264"/>
          </a:xfrm>
          <a:solidFill>
            <a:srgbClr val="EAEAEA"/>
          </a:solidFill>
          <a:effectLst>
            <a:outerShdw blurRad="254000" dist="101600" dir="27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560" y="1216152"/>
            <a:ext cx="4291584" cy="3575304"/>
          </a:xfrm>
        </p:spPr>
        <p:txBody>
          <a:bodyPr anchor="b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6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White">
          <a:xfrm>
            <a:off x="0" y="0"/>
            <a:ext cx="12192000" cy="6858000"/>
          </a:xfrm>
          <a:prstGeom prst="rect">
            <a:avLst/>
          </a:prstGeom>
          <a:gradFill>
            <a:gsLst>
              <a:gs pos="6000">
                <a:schemeClr val="bg2">
                  <a:lumMod val="50000"/>
                  <a:alpha val="83000"/>
                </a:schemeClr>
              </a:gs>
              <a:gs pos="26000">
                <a:schemeClr val="bg2">
                  <a:lumMod val="50000"/>
                  <a:alpha val="63000"/>
                </a:schemeClr>
              </a:gs>
              <a:gs pos="50000">
                <a:schemeClr val="bg2">
                  <a:lumMod val="50000"/>
                  <a:alpha val="27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black">
          <a:xfrm>
            <a:off x="0" y="0"/>
            <a:ext cx="1621536" cy="987552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white">
          <a:xfrm>
            <a:off x="101600" y="1066800"/>
            <a:ext cx="3454400" cy="1219200"/>
          </a:xfrm>
          <a:prstGeom prst="rect">
            <a:avLst/>
          </a:prstGeom>
          <a:blipFill dpi="0" rotWithShape="1">
            <a:blip r:embed="rId14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136" descr="star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gray">
          <a:xfrm rot="-1315059">
            <a:off x="11546538" y="5872450"/>
            <a:ext cx="723900" cy="555625"/>
          </a:xfrm>
          <a:prstGeom prst="rect">
            <a:avLst/>
          </a:prstGeom>
          <a:noFill/>
        </p:spPr>
      </p:pic>
      <p:pic>
        <p:nvPicPr>
          <p:cNvPr id="11" name="Picture 139" descr="star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gray">
          <a:xfrm rot="-1315059" flipH="1" flipV="1">
            <a:off x="203200" y="4724401"/>
            <a:ext cx="567267" cy="434975"/>
          </a:xfrm>
          <a:prstGeom prst="rect">
            <a:avLst/>
          </a:prstGeom>
          <a:noFill/>
        </p:spPr>
      </p:pic>
      <p:pic>
        <p:nvPicPr>
          <p:cNvPr id="12" name="Picture 99" descr="star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gray">
          <a:xfrm rot="-1315059">
            <a:off x="711200" y="152401"/>
            <a:ext cx="922867" cy="708025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 bwMode="white">
          <a:xfrm>
            <a:off x="1622595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ltGray">
          <a:xfrm>
            <a:off x="11618976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ltGray">
          <a:xfrm>
            <a:off x="3560064" y="0"/>
            <a:ext cx="0" cy="6858000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White">
          <a:xfrm>
            <a:off x="0" y="990600"/>
            <a:ext cx="12192000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White">
          <a:xfrm>
            <a:off x="7717536" y="1069848"/>
            <a:ext cx="4474464" cy="1588"/>
          </a:xfrm>
          <a:prstGeom prst="line">
            <a:avLst/>
          </a:prstGeom>
          <a:ln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01"/>
          <p:cNvGrpSpPr>
            <a:grpSpLocks/>
          </p:cNvGrpSpPr>
          <p:nvPr/>
        </p:nvGrpSpPr>
        <p:grpSpPr bwMode="ltGray">
          <a:xfrm>
            <a:off x="-82016" y="-103188"/>
            <a:ext cx="5466816" cy="4217988"/>
            <a:chOff x="-80" y="-65"/>
            <a:chExt cx="2624" cy="2631"/>
          </a:xfrm>
          <a:solidFill>
            <a:schemeClr val="bg2">
              <a:lumMod val="20000"/>
              <a:lumOff val="80000"/>
              <a:alpha val="10196"/>
            </a:schemeClr>
          </a:solidFill>
        </p:grpSpPr>
        <p:sp>
          <p:nvSpPr>
            <p:cNvPr id="19" name="Freeform 102"/>
            <p:cNvSpPr>
              <a:spLocks/>
            </p:cNvSpPr>
            <p:nvPr/>
          </p:nvSpPr>
          <p:spPr bwMode="ltGray">
            <a:xfrm>
              <a:off x="1703" y="0"/>
              <a:ext cx="73" cy="34"/>
            </a:xfrm>
            <a:custGeom>
              <a:avLst/>
              <a:gdLst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32 w 711"/>
                <a:gd name="connsiteY2" fmla="*/ 401 h 451"/>
                <a:gd name="connsiteX3" fmla="*/ 112 w 711"/>
                <a:gd name="connsiteY3" fmla="*/ 367 h 451"/>
                <a:gd name="connsiteX4" fmla="*/ 94 w 711"/>
                <a:gd name="connsiteY4" fmla="*/ 335 h 451"/>
                <a:gd name="connsiteX5" fmla="*/ 674 w 711"/>
                <a:gd name="connsiteY5" fmla="*/ 0 h 451"/>
                <a:gd name="connsiteX0" fmla="*/ 674 w 711"/>
                <a:gd name="connsiteY0" fmla="*/ 0 h 451"/>
                <a:gd name="connsiteX1" fmla="*/ 711 w 711"/>
                <a:gd name="connsiteY1" fmla="*/ 67 h 451"/>
                <a:gd name="connsiteX2" fmla="*/ 185 w 711"/>
                <a:gd name="connsiteY2" fmla="*/ 369 h 451"/>
                <a:gd name="connsiteX3" fmla="*/ 132 w 711"/>
                <a:gd name="connsiteY3" fmla="*/ 401 h 451"/>
                <a:gd name="connsiteX4" fmla="*/ 112 w 711"/>
                <a:gd name="connsiteY4" fmla="*/ 367 h 451"/>
                <a:gd name="connsiteX5" fmla="*/ 94 w 711"/>
                <a:gd name="connsiteY5" fmla="*/ 335 h 451"/>
                <a:gd name="connsiteX6" fmla="*/ 674 w 711"/>
                <a:gd name="connsiteY6" fmla="*/ 0 h 451"/>
                <a:gd name="connsiteX0" fmla="*/ 674 w 711"/>
                <a:gd name="connsiteY0" fmla="*/ 0 h 401"/>
                <a:gd name="connsiteX1" fmla="*/ 711 w 711"/>
                <a:gd name="connsiteY1" fmla="*/ 67 h 401"/>
                <a:gd name="connsiteX2" fmla="*/ 185 w 711"/>
                <a:gd name="connsiteY2" fmla="*/ 369 h 401"/>
                <a:gd name="connsiteX3" fmla="*/ 132 w 711"/>
                <a:gd name="connsiteY3" fmla="*/ 401 h 401"/>
                <a:gd name="connsiteX4" fmla="*/ 112 w 711"/>
                <a:gd name="connsiteY4" fmla="*/ 367 h 401"/>
                <a:gd name="connsiteX5" fmla="*/ 94 w 711"/>
                <a:gd name="connsiteY5" fmla="*/ 335 h 401"/>
                <a:gd name="connsiteX6" fmla="*/ 674 w 711"/>
                <a:gd name="connsiteY6" fmla="*/ 0 h 401"/>
                <a:gd name="connsiteX0" fmla="*/ 562 w 599"/>
                <a:gd name="connsiteY0" fmla="*/ 0 h 401"/>
                <a:gd name="connsiteX1" fmla="*/ 599 w 599"/>
                <a:gd name="connsiteY1" fmla="*/ 67 h 401"/>
                <a:gd name="connsiteX2" fmla="*/ 73 w 599"/>
                <a:gd name="connsiteY2" fmla="*/ 369 h 401"/>
                <a:gd name="connsiteX3" fmla="*/ 20 w 599"/>
                <a:gd name="connsiteY3" fmla="*/ 401 h 401"/>
                <a:gd name="connsiteX4" fmla="*/ 0 w 599"/>
                <a:gd name="connsiteY4" fmla="*/ 367 h 401"/>
                <a:gd name="connsiteX5" fmla="*/ 562 w 599"/>
                <a:gd name="connsiteY5" fmla="*/ 0 h 401"/>
                <a:gd name="connsiteX0" fmla="*/ 0 w 599"/>
                <a:gd name="connsiteY0" fmla="*/ 300 h 334"/>
                <a:gd name="connsiteX1" fmla="*/ 599 w 599"/>
                <a:gd name="connsiteY1" fmla="*/ 0 h 334"/>
                <a:gd name="connsiteX2" fmla="*/ 73 w 599"/>
                <a:gd name="connsiteY2" fmla="*/ 302 h 334"/>
                <a:gd name="connsiteX3" fmla="*/ 20 w 599"/>
                <a:gd name="connsiteY3" fmla="*/ 334 h 334"/>
                <a:gd name="connsiteX4" fmla="*/ 0 w 599"/>
                <a:gd name="connsiteY4" fmla="*/ 300 h 334"/>
                <a:gd name="connsiteX0" fmla="*/ 0 w 73"/>
                <a:gd name="connsiteY0" fmla="*/ 5 h 39"/>
                <a:gd name="connsiteX1" fmla="*/ 73 w 73"/>
                <a:gd name="connsiteY1" fmla="*/ 7 h 39"/>
                <a:gd name="connsiteX2" fmla="*/ 20 w 73"/>
                <a:gd name="connsiteY2" fmla="*/ 39 h 39"/>
                <a:gd name="connsiteX3" fmla="*/ 0 w 73"/>
                <a:gd name="connsiteY3" fmla="*/ 5 h 39"/>
                <a:gd name="connsiteX0" fmla="*/ 0 w 73"/>
                <a:gd name="connsiteY0" fmla="*/ 0 h 34"/>
                <a:gd name="connsiteX1" fmla="*/ 73 w 73"/>
                <a:gd name="connsiteY1" fmla="*/ 2 h 34"/>
                <a:gd name="connsiteX2" fmla="*/ 20 w 73"/>
                <a:gd name="connsiteY2" fmla="*/ 34 h 34"/>
                <a:gd name="connsiteX3" fmla="*/ 0 w 73"/>
                <a:gd name="connsiteY3" fmla="*/ 0 h 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" h="34">
                  <a:moveTo>
                    <a:pt x="0" y="0"/>
                  </a:moveTo>
                  <a:cubicBezTo>
                    <a:pt x="24" y="1"/>
                    <a:pt x="49" y="1"/>
                    <a:pt x="73" y="2"/>
                  </a:cubicBezTo>
                  <a:lnTo>
                    <a:pt x="20" y="34"/>
                  </a:lnTo>
                  <a:cubicBezTo>
                    <a:pt x="13" y="23"/>
                    <a:pt x="7" y="1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103"/>
            <p:cNvSpPr>
              <a:spLocks/>
            </p:cNvSpPr>
            <p:nvPr/>
          </p:nvSpPr>
          <p:spPr bwMode="ltGray">
            <a:xfrm>
              <a:off x="1739" y="2"/>
              <a:ext cx="314" cy="131"/>
            </a:xfrm>
            <a:custGeom>
              <a:avLst/>
              <a:gdLst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3 w 638"/>
                <a:gd name="connsiteY2" fmla="*/ 353 h 353"/>
                <a:gd name="connsiteX3" fmla="*/ 0 w 638"/>
                <a:gd name="connsiteY3" fmla="*/ 284 h 353"/>
                <a:gd name="connsiteX4" fmla="*/ 129 w 638"/>
                <a:gd name="connsiteY4" fmla="*/ 222 h 353"/>
                <a:gd name="connsiteX5" fmla="*/ 607 w 638"/>
                <a:gd name="connsiteY5" fmla="*/ 0 h 353"/>
                <a:gd name="connsiteX0" fmla="*/ 607 w 638"/>
                <a:gd name="connsiteY0" fmla="*/ 0 h 353"/>
                <a:gd name="connsiteX1" fmla="*/ 638 w 638"/>
                <a:gd name="connsiteY1" fmla="*/ 71 h 353"/>
                <a:gd name="connsiteX2" fmla="*/ 314 w 638"/>
                <a:gd name="connsiteY2" fmla="*/ 222 h 353"/>
                <a:gd name="connsiteX3" fmla="*/ 33 w 638"/>
                <a:gd name="connsiteY3" fmla="*/ 353 h 353"/>
                <a:gd name="connsiteX4" fmla="*/ 0 w 638"/>
                <a:gd name="connsiteY4" fmla="*/ 284 h 353"/>
                <a:gd name="connsiteX5" fmla="*/ 129 w 638"/>
                <a:gd name="connsiteY5" fmla="*/ 222 h 353"/>
                <a:gd name="connsiteX6" fmla="*/ 607 w 638"/>
                <a:gd name="connsiteY6" fmla="*/ 0 h 353"/>
                <a:gd name="connsiteX0" fmla="*/ 129 w 638"/>
                <a:gd name="connsiteY0" fmla="*/ 151 h 282"/>
                <a:gd name="connsiteX1" fmla="*/ 638 w 638"/>
                <a:gd name="connsiteY1" fmla="*/ 0 h 282"/>
                <a:gd name="connsiteX2" fmla="*/ 314 w 638"/>
                <a:gd name="connsiteY2" fmla="*/ 151 h 282"/>
                <a:gd name="connsiteX3" fmla="*/ 33 w 638"/>
                <a:gd name="connsiteY3" fmla="*/ 282 h 282"/>
                <a:gd name="connsiteX4" fmla="*/ 0 w 638"/>
                <a:gd name="connsiteY4" fmla="*/ 213 h 282"/>
                <a:gd name="connsiteX5" fmla="*/ 129 w 638"/>
                <a:gd name="connsiteY5" fmla="*/ 151 h 282"/>
                <a:gd name="connsiteX0" fmla="*/ 129 w 314"/>
                <a:gd name="connsiteY0" fmla="*/ 0 h 131"/>
                <a:gd name="connsiteX1" fmla="*/ 314 w 314"/>
                <a:gd name="connsiteY1" fmla="*/ 0 h 131"/>
                <a:gd name="connsiteX2" fmla="*/ 33 w 314"/>
                <a:gd name="connsiteY2" fmla="*/ 131 h 131"/>
                <a:gd name="connsiteX3" fmla="*/ 0 w 314"/>
                <a:gd name="connsiteY3" fmla="*/ 62 h 131"/>
                <a:gd name="connsiteX4" fmla="*/ 129 w 314"/>
                <a:gd name="connsiteY4" fmla="*/ 0 h 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" h="131">
                  <a:moveTo>
                    <a:pt x="129" y="0"/>
                  </a:moveTo>
                  <a:lnTo>
                    <a:pt x="314" y="0"/>
                  </a:lnTo>
                  <a:lnTo>
                    <a:pt x="33" y="131"/>
                  </a:lnTo>
                  <a:lnTo>
                    <a:pt x="0" y="62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104"/>
            <p:cNvSpPr>
              <a:spLocks/>
            </p:cNvSpPr>
            <p:nvPr/>
          </p:nvSpPr>
          <p:spPr bwMode="ltGray">
            <a:xfrm>
              <a:off x="1785" y="-65"/>
              <a:ext cx="654" cy="301"/>
            </a:xfrm>
            <a:custGeom>
              <a:avLst/>
              <a:gdLst/>
              <a:ahLst/>
              <a:cxnLst>
                <a:cxn ang="0">
                  <a:pos x="629" y="0"/>
                </a:cxn>
                <a:cxn ang="0">
                  <a:pos x="654" y="73"/>
                </a:cxn>
                <a:cxn ang="0">
                  <a:pos x="26" y="301"/>
                </a:cxn>
                <a:cxn ang="0">
                  <a:pos x="0" y="229"/>
                </a:cxn>
                <a:cxn ang="0">
                  <a:pos x="629" y="0"/>
                </a:cxn>
              </a:cxnLst>
              <a:rect l="0" t="0" r="r" b="b"/>
              <a:pathLst>
                <a:path w="654" h="301">
                  <a:moveTo>
                    <a:pt x="629" y="0"/>
                  </a:moveTo>
                  <a:lnTo>
                    <a:pt x="654" y="73"/>
                  </a:lnTo>
                  <a:lnTo>
                    <a:pt x="26" y="301"/>
                  </a:lnTo>
                  <a:lnTo>
                    <a:pt x="0" y="229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Freeform 105"/>
            <p:cNvSpPr>
              <a:spLocks/>
            </p:cNvSpPr>
            <p:nvPr/>
          </p:nvSpPr>
          <p:spPr bwMode="ltGray">
            <a:xfrm>
              <a:off x="1821" y="94"/>
              <a:ext cx="666" cy="248"/>
            </a:xfrm>
            <a:custGeom>
              <a:avLst/>
              <a:gdLst/>
              <a:ahLst/>
              <a:cxnLst>
                <a:cxn ang="0">
                  <a:pos x="647" y="0"/>
                </a:cxn>
                <a:cxn ang="0">
                  <a:pos x="666" y="75"/>
                </a:cxn>
                <a:cxn ang="0">
                  <a:pos x="20" y="248"/>
                </a:cxn>
                <a:cxn ang="0">
                  <a:pos x="0" y="174"/>
                </a:cxn>
                <a:cxn ang="0">
                  <a:pos x="647" y="0"/>
                </a:cxn>
              </a:cxnLst>
              <a:rect l="0" t="0" r="r" b="b"/>
              <a:pathLst>
                <a:path w="666" h="248">
                  <a:moveTo>
                    <a:pt x="647" y="0"/>
                  </a:moveTo>
                  <a:lnTo>
                    <a:pt x="666" y="75"/>
                  </a:lnTo>
                  <a:lnTo>
                    <a:pt x="20" y="248"/>
                  </a:lnTo>
                  <a:lnTo>
                    <a:pt x="0" y="174"/>
                  </a:lnTo>
                  <a:lnTo>
                    <a:pt x="6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Freeform 106"/>
            <p:cNvSpPr>
              <a:spLocks/>
            </p:cNvSpPr>
            <p:nvPr/>
          </p:nvSpPr>
          <p:spPr bwMode="ltGray">
            <a:xfrm>
              <a:off x="1848" y="258"/>
              <a:ext cx="673" cy="192"/>
            </a:xfrm>
            <a:custGeom>
              <a:avLst/>
              <a:gdLst/>
              <a:ahLst/>
              <a:cxnLst>
                <a:cxn ang="0">
                  <a:pos x="659" y="0"/>
                </a:cxn>
                <a:cxn ang="0">
                  <a:pos x="673" y="76"/>
                </a:cxn>
                <a:cxn ang="0">
                  <a:pos x="14" y="192"/>
                </a:cxn>
                <a:cxn ang="0">
                  <a:pos x="0" y="116"/>
                </a:cxn>
                <a:cxn ang="0">
                  <a:pos x="659" y="0"/>
                </a:cxn>
              </a:cxnLst>
              <a:rect l="0" t="0" r="r" b="b"/>
              <a:pathLst>
                <a:path w="673" h="192">
                  <a:moveTo>
                    <a:pt x="659" y="0"/>
                  </a:moveTo>
                  <a:lnTo>
                    <a:pt x="673" y="76"/>
                  </a:lnTo>
                  <a:lnTo>
                    <a:pt x="14" y="192"/>
                  </a:lnTo>
                  <a:lnTo>
                    <a:pt x="0" y="116"/>
                  </a:lnTo>
                  <a:lnTo>
                    <a:pt x="6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Freeform 107"/>
            <p:cNvSpPr>
              <a:spLocks/>
            </p:cNvSpPr>
            <p:nvPr/>
          </p:nvSpPr>
          <p:spPr bwMode="ltGray">
            <a:xfrm>
              <a:off x="1867" y="424"/>
              <a:ext cx="673" cy="136"/>
            </a:xfrm>
            <a:custGeom>
              <a:avLst/>
              <a:gdLst/>
              <a:ahLst/>
              <a:cxnLst>
                <a:cxn ang="0">
                  <a:pos x="666" y="0"/>
                </a:cxn>
                <a:cxn ang="0">
                  <a:pos x="673" y="78"/>
                </a:cxn>
                <a:cxn ang="0">
                  <a:pos x="6" y="136"/>
                </a:cxn>
                <a:cxn ang="0">
                  <a:pos x="0" y="59"/>
                </a:cxn>
                <a:cxn ang="0">
                  <a:pos x="666" y="0"/>
                </a:cxn>
              </a:cxnLst>
              <a:rect l="0" t="0" r="r" b="b"/>
              <a:pathLst>
                <a:path w="673" h="136">
                  <a:moveTo>
                    <a:pt x="666" y="0"/>
                  </a:moveTo>
                  <a:lnTo>
                    <a:pt x="673" y="78"/>
                  </a:lnTo>
                  <a:lnTo>
                    <a:pt x="6" y="136"/>
                  </a:lnTo>
                  <a:lnTo>
                    <a:pt x="0" y="59"/>
                  </a:lnTo>
                  <a:lnTo>
                    <a:pt x="6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Rectangle 108"/>
            <p:cNvSpPr>
              <a:spLocks noChangeArrowheads="1"/>
            </p:cNvSpPr>
            <p:nvPr/>
          </p:nvSpPr>
          <p:spPr bwMode="ltGray">
            <a:xfrm>
              <a:off x="1875" y="593"/>
              <a:ext cx="669" cy="77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Freeform 109"/>
            <p:cNvSpPr>
              <a:spLocks/>
            </p:cNvSpPr>
            <p:nvPr/>
          </p:nvSpPr>
          <p:spPr bwMode="ltGray">
            <a:xfrm>
              <a:off x="1867" y="703"/>
              <a:ext cx="673" cy="13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73" y="59"/>
                </a:cxn>
                <a:cxn ang="0">
                  <a:pos x="667" y="135"/>
                </a:cxn>
                <a:cxn ang="0">
                  <a:pos x="0" y="76"/>
                </a:cxn>
                <a:cxn ang="0">
                  <a:pos x="7" y="0"/>
                </a:cxn>
              </a:cxnLst>
              <a:rect l="0" t="0" r="r" b="b"/>
              <a:pathLst>
                <a:path w="673" h="135">
                  <a:moveTo>
                    <a:pt x="7" y="0"/>
                  </a:moveTo>
                  <a:lnTo>
                    <a:pt x="673" y="59"/>
                  </a:lnTo>
                  <a:lnTo>
                    <a:pt x="667" y="135"/>
                  </a:lnTo>
                  <a:lnTo>
                    <a:pt x="0" y="76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7" name="Freeform 110"/>
            <p:cNvSpPr>
              <a:spLocks/>
            </p:cNvSpPr>
            <p:nvPr/>
          </p:nvSpPr>
          <p:spPr bwMode="ltGray">
            <a:xfrm>
              <a:off x="1849" y="813"/>
              <a:ext cx="674" cy="19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674" y="116"/>
                </a:cxn>
                <a:cxn ang="0">
                  <a:pos x="660" y="192"/>
                </a:cxn>
                <a:cxn ang="0">
                  <a:pos x="0" y="75"/>
                </a:cxn>
                <a:cxn ang="0">
                  <a:pos x="14" y="0"/>
                </a:cxn>
              </a:cxnLst>
              <a:rect l="0" t="0" r="r" b="b"/>
              <a:pathLst>
                <a:path w="674" h="192">
                  <a:moveTo>
                    <a:pt x="14" y="0"/>
                  </a:moveTo>
                  <a:lnTo>
                    <a:pt x="674" y="116"/>
                  </a:lnTo>
                  <a:lnTo>
                    <a:pt x="660" y="192"/>
                  </a:lnTo>
                  <a:lnTo>
                    <a:pt x="0" y="75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8" name="Freeform 111"/>
            <p:cNvSpPr>
              <a:spLocks/>
            </p:cNvSpPr>
            <p:nvPr/>
          </p:nvSpPr>
          <p:spPr bwMode="ltGray">
            <a:xfrm>
              <a:off x="1822" y="921"/>
              <a:ext cx="667" cy="24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667" y="173"/>
                </a:cxn>
                <a:cxn ang="0">
                  <a:pos x="647" y="247"/>
                </a:cxn>
                <a:cxn ang="0">
                  <a:pos x="0" y="74"/>
                </a:cxn>
                <a:cxn ang="0">
                  <a:pos x="20" y="0"/>
                </a:cxn>
              </a:cxnLst>
              <a:rect l="0" t="0" r="r" b="b"/>
              <a:pathLst>
                <a:path w="667" h="247">
                  <a:moveTo>
                    <a:pt x="20" y="0"/>
                  </a:moveTo>
                  <a:lnTo>
                    <a:pt x="667" y="173"/>
                  </a:lnTo>
                  <a:lnTo>
                    <a:pt x="647" y="247"/>
                  </a:lnTo>
                  <a:lnTo>
                    <a:pt x="0" y="74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ltGray">
            <a:xfrm>
              <a:off x="1787" y="1027"/>
              <a:ext cx="655" cy="301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655" y="229"/>
                </a:cxn>
                <a:cxn ang="0">
                  <a:pos x="629" y="301"/>
                </a:cxn>
                <a:cxn ang="0">
                  <a:pos x="0" y="72"/>
                </a:cxn>
                <a:cxn ang="0">
                  <a:pos x="26" y="0"/>
                </a:cxn>
              </a:cxnLst>
              <a:rect l="0" t="0" r="r" b="b"/>
              <a:pathLst>
                <a:path w="655" h="301">
                  <a:moveTo>
                    <a:pt x="26" y="0"/>
                  </a:moveTo>
                  <a:lnTo>
                    <a:pt x="655" y="229"/>
                  </a:lnTo>
                  <a:lnTo>
                    <a:pt x="629" y="301"/>
                  </a:lnTo>
                  <a:lnTo>
                    <a:pt x="0" y="7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Freeform 113"/>
            <p:cNvSpPr>
              <a:spLocks/>
            </p:cNvSpPr>
            <p:nvPr/>
          </p:nvSpPr>
          <p:spPr bwMode="ltGray">
            <a:xfrm>
              <a:off x="1742" y="1130"/>
              <a:ext cx="639" cy="35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639" y="283"/>
                </a:cxn>
                <a:cxn ang="0">
                  <a:pos x="606" y="353"/>
                </a:cxn>
                <a:cxn ang="0">
                  <a:pos x="0" y="70"/>
                </a:cxn>
                <a:cxn ang="0">
                  <a:pos x="32" y="0"/>
                </a:cxn>
              </a:cxnLst>
              <a:rect l="0" t="0" r="r" b="b"/>
              <a:pathLst>
                <a:path w="639" h="353">
                  <a:moveTo>
                    <a:pt x="32" y="0"/>
                  </a:moveTo>
                  <a:lnTo>
                    <a:pt x="639" y="283"/>
                  </a:lnTo>
                  <a:lnTo>
                    <a:pt x="606" y="353"/>
                  </a:lnTo>
                  <a:lnTo>
                    <a:pt x="0" y="7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Freeform 114"/>
            <p:cNvSpPr>
              <a:spLocks/>
            </p:cNvSpPr>
            <p:nvPr/>
          </p:nvSpPr>
          <p:spPr bwMode="ltGray">
            <a:xfrm>
              <a:off x="1689" y="1230"/>
              <a:ext cx="617" cy="40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617" y="334"/>
                </a:cxn>
                <a:cxn ang="0">
                  <a:pos x="579" y="400"/>
                </a:cxn>
                <a:cxn ang="0">
                  <a:pos x="0" y="66"/>
                </a:cxn>
                <a:cxn ang="0">
                  <a:pos x="37" y="0"/>
                </a:cxn>
              </a:cxnLst>
              <a:rect l="0" t="0" r="r" b="b"/>
              <a:pathLst>
                <a:path w="617" h="400">
                  <a:moveTo>
                    <a:pt x="37" y="0"/>
                  </a:moveTo>
                  <a:lnTo>
                    <a:pt x="617" y="334"/>
                  </a:lnTo>
                  <a:lnTo>
                    <a:pt x="579" y="400"/>
                  </a:lnTo>
                  <a:lnTo>
                    <a:pt x="0" y="66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Freeform 115"/>
            <p:cNvSpPr>
              <a:spLocks/>
            </p:cNvSpPr>
            <p:nvPr/>
          </p:nvSpPr>
          <p:spPr bwMode="ltGray">
            <a:xfrm>
              <a:off x="1627" y="1325"/>
              <a:ext cx="592" cy="44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2" y="383"/>
                </a:cxn>
                <a:cxn ang="0">
                  <a:pos x="548" y="446"/>
                </a:cxn>
                <a:cxn ang="0">
                  <a:pos x="0" y="62"/>
                </a:cxn>
                <a:cxn ang="0">
                  <a:pos x="44" y="0"/>
                </a:cxn>
              </a:cxnLst>
              <a:rect l="0" t="0" r="r" b="b"/>
              <a:pathLst>
                <a:path w="592" h="446">
                  <a:moveTo>
                    <a:pt x="44" y="0"/>
                  </a:moveTo>
                  <a:lnTo>
                    <a:pt x="592" y="383"/>
                  </a:lnTo>
                  <a:lnTo>
                    <a:pt x="548" y="446"/>
                  </a:lnTo>
                  <a:lnTo>
                    <a:pt x="0" y="6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Freeform 116"/>
            <p:cNvSpPr>
              <a:spLocks/>
            </p:cNvSpPr>
            <p:nvPr/>
          </p:nvSpPr>
          <p:spPr bwMode="ltGray">
            <a:xfrm>
              <a:off x="1558" y="1414"/>
              <a:ext cx="562" cy="489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2" y="430"/>
                </a:cxn>
                <a:cxn ang="0">
                  <a:pos x="511" y="489"/>
                </a:cxn>
                <a:cxn ang="0">
                  <a:pos x="0" y="58"/>
                </a:cxn>
                <a:cxn ang="0">
                  <a:pos x="49" y="0"/>
                </a:cxn>
              </a:cxnLst>
              <a:rect l="0" t="0" r="r" b="b"/>
              <a:pathLst>
                <a:path w="562" h="489">
                  <a:moveTo>
                    <a:pt x="49" y="0"/>
                  </a:moveTo>
                  <a:lnTo>
                    <a:pt x="562" y="430"/>
                  </a:lnTo>
                  <a:lnTo>
                    <a:pt x="511" y="489"/>
                  </a:lnTo>
                  <a:lnTo>
                    <a:pt x="0" y="58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Freeform 117"/>
            <p:cNvSpPr>
              <a:spLocks/>
            </p:cNvSpPr>
            <p:nvPr/>
          </p:nvSpPr>
          <p:spPr bwMode="ltGray">
            <a:xfrm>
              <a:off x="1480" y="1498"/>
              <a:ext cx="529" cy="52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29" y="473"/>
                </a:cxn>
                <a:cxn ang="0">
                  <a:pos x="474" y="527"/>
                </a:cxn>
                <a:cxn ang="0">
                  <a:pos x="0" y="54"/>
                </a:cxn>
                <a:cxn ang="0">
                  <a:pos x="56" y="0"/>
                </a:cxn>
              </a:cxnLst>
              <a:rect l="0" t="0" r="r" b="b"/>
              <a:pathLst>
                <a:path w="529" h="527">
                  <a:moveTo>
                    <a:pt x="56" y="0"/>
                  </a:moveTo>
                  <a:lnTo>
                    <a:pt x="529" y="473"/>
                  </a:lnTo>
                  <a:lnTo>
                    <a:pt x="474" y="527"/>
                  </a:lnTo>
                  <a:lnTo>
                    <a:pt x="0" y="54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Freeform 118"/>
            <p:cNvSpPr>
              <a:spLocks/>
            </p:cNvSpPr>
            <p:nvPr/>
          </p:nvSpPr>
          <p:spPr bwMode="ltGray">
            <a:xfrm>
              <a:off x="1397" y="1574"/>
              <a:ext cx="490" cy="562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490" y="513"/>
                </a:cxn>
                <a:cxn ang="0">
                  <a:pos x="430" y="562"/>
                </a:cxn>
                <a:cxn ang="0">
                  <a:pos x="0" y="51"/>
                </a:cxn>
                <a:cxn ang="0">
                  <a:pos x="59" y="0"/>
                </a:cxn>
              </a:cxnLst>
              <a:rect l="0" t="0" r="r" b="b"/>
              <a:pathLst>
                <a:path w="490" h="562">
                  <a:moveTo>
                    <a:pt x="59" y="0"/>
                  </a:moveTo>
                  <a:lnTo>
                    <a:pt x="490" y="513"/>
                  </a:lnTo>
                  <a:lnTo>
                    <a:pt x="430" y="562"/>
                  </a:lnTo>
                  <a:lnTo>
                    <a:pt x="0" y="51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Freeform 119"/>
            <p:cNvSpPr>
              <a:spLocks/>
            </p:cNvSpPr>
            <p:nvPr/>
          </p:nvSpPr>
          <p:spPr bwMode="ltGray">
            <a:xfrm>
              <a:off x="1308" y="1644"/>
              <a:ext cx="446" cy="59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446" y="548"/>
                </a:cxn>
                <a:cxn ang="0">
                  <a:pos x="384" y="593"/>
                </a:cxn>
                <a:cxn ang="0">
                  <a:pos x="0" y="45"/>
                </a:cxn>
                <a:cxn ang="0">
                  <a:pos x="64" y="0"/>
                </a:cxn>
              </a:cxnLst>
              <a:rect l="0" t="0" r="r" b="b"/>
              <a:pathLst>
                <a:path w="446" h="593">
                  <a:moveTo>
                    <a:pt x="64" y="0"/>
                  </a:moveTo>
                  <a:lnTo>
                    <a:pt x="446" y="548"/>
                  </a:lnTo>
                  <a:lnTo>
                    <a:pt x="384" y="593"/>
                  </a:lnTo>
                  <a:lnTo>
                    <a:pt x="0" y="45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7" name="Freeform 120"/>
            <p:cNvSpPr>
              <a:spLocks/>
            </p:cNvSpPr>
            <p:nvPr/>
          </p:nvSpPr>
          <p:spPr bwMode="ltGray">
            <a:xfrm>
              <a:off x="1214" y="1707"/>
              <a:ext cx="401" cy="618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401" y="579"/>
                </a:cxn>
                <a:cxn ang="0">
                  <a:pos x="334" y="618"/>
                </a:cxn>
                <a:cxn ang="0">
                  <a:pos x="0" y="38"/>
                </a:cxn>
                <a:cxn ang="0">
                  <a:pos x="66" y="0"/>
                </a:cxn>
              </a:cxnLst>
              <a:rect l="0" t="0" r="r" b="b"/>
              <a:pathLst>
                <a:path w="401" h="618">
                  <a:moveTo>
                    <a:pt x="66" y="0"/>
                  </a:moveTo>
                  <a:lnTo>
                    <a:pt x="401" y="579"/>
                  </a:lnTo>
                  <a:lnTo>
                    <a:pt x="334" y="618"/>
                  </a:lnTo>
                  <a:lnTo>
                    <a:pt x="0" y="3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8" name="Freeform 121"/>
            <p:cNvSpPr>
              <a:spLocks/>
            </p:cNvSpPr>
            <p:nvPr/>
          </p:nvSpPr>
          <p:spPr bwMode="ltGray">
            <a:xfrm>
              <a:off x="1115" y="1760"/>
              <a:ext cx="353" cy="640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353" y="607"/>
                </a:cxn>
                <a:cxn ang="0">
                  <a:pos x="282" y="640"/>
                </a:cxn>
                <a:cxn ang="0">
                  <a:pos x="0" y="33"/>
                </a:cxn>
                <a:cxn ang="0">
                  <a:pos x="69" y="0"/>
                </a:cxn>
              </a:cxnLst>
              <a:rect l="0" t="0" r="r" b="b"/>
              <a:pathLst>
                <a:path w="353" h="640">
                  <a:moveTo>
                    <a:pt x="69" y="0"/>
                  </a:moveTo>
                  <a:lnTo>
                    <a:pt x="353" y="607"/>
                  </a:lnTo>
                  <a:lnTo>
                    <a:pt x="282" y="640"/>
                  </a:lnTo>
                  <a:lnTo>
                    <a:pt x="0" y="33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Freeform 122"/>
            <p:cNvSpPr>
              <a:spLocks/>
            </p:cNvSpPr>
            <p:nvPr/>
          </p:nvSpPr>
          <p:spPr bwMode="ltGray">
            <a:xfrm>
              <a:off x="1012" y="1806"/>
              <a:ext cx="301" cy="656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01" y="629"/>
                </a:cxn>
                <a:cxn ang="0">
                  <a:pos x="228" y="656"/>
                </a:cxn>
                <a:cxn ang="0">
                  <a:pos x="0" y="27"/>
                </a:cxn>
                <a:cxn ang="0">
                  <a:pos x="72" y="0"/>
                </a:cxn>
              </a:cxnLst>
              <a:rect l="0" t="0" r="r" b="b"/>
              <a:pathLst>
                <a:path w="301" h="656">
                  <a:moveTo>
                    <a:pt x="72" y="0"/>
                  </a:moveTo>
                  <a:lnTo>
                    <a:pt x="301" y="629"/>
                  </a:lnTo>
                  <a:lnTo>
                    <a:pt x="228" y="656"/>
                  </a:lnTo>
                  <a:lnTo>
                    <a:pt x="0" y="27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Freeform 123"/>
            <p:cNvSpPr>
              <a:spLocks/>
            </p:cNvSpPr>
            <p:nvPr/>
          </p:nvSpPr>
          <p:spPr bwMode="ltGray">
            <a:xfrm>
              <a:off x="906" y="1844"/>
              <a:ext cx="248" cy="666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248" y="646"/>
                </a:cxn>
                <a:cxn ang="0">
                  <a:pos x="173" y="666"/>
                </a:cxn>
                <a:cxn ang="0">
                  <a:pos x="0" y="18"/>
                </a:cxn>
                <a:cxn ang="0">
                  <a:pos x="74" y="0"/>
                </a:cxn>
              </a:cxnLst>
              <a:rect l="0" t="0" r="r" b="b"/>
              <a:pathLst>
                <a:path w="248" h="666">
                  <a:moveTo>
                    <a:pt x="74" y="0"/>
                  </a:moveTo>
                  <a:lnTo>
                    <a:pt x="248" y="646"/>
                  </a:lnTo>
                  <a:lnTo>
                    <a:pt x="173" y="666"/>
                  </a:lnTo>
                  <a:lnTo>
                    <a:pt x="0" y="18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Freeform 124"/>
            <p:cNvSpPr>
              <a:spLocks/>
            </p:cNvSpPr>
            <p:nvPr/>
          </p:nvSpPr>
          <p:spPr bwMode="ltGray">
            <a:xfrm>
              <a:off x="798" y="1870"/>
              <a:ext cx="192" cy="67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92" y="660"/>
                </a:cxn>
                <a:cxn ang="0">
                  <a:pos x="116" y="673"/>
                </a:cxn>
                <a:cxn ang="0">
                  <a:pos x="0" y="13"/>
                </a:cxn>
                <a:cxn ang="0">
                  <a:pos x="76" y="0"/>
                </a:cxn>
              </a:cxnLst>
              <a:rect l="0" t="0" r="r" b="b"/>
              <a:pathLst>
                <a:path w="192" h="673">
                  <a:moveTo>
                    <a:pt x="76" y="0"/>
                  </a:moveTo>
                  <a:lnTo>
                    <a:pt x="192" y="660"/>
                  </a:lnTo>
                  <a:lnTo>
                    <a:pt x="116" y="673"/>
                  </a:lnTo>
                  <a:lnTo>
                    <a:pt x="0" y="13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2" name="Freeform 125"/>
            <p:cNvSpPr>
              <a:spLocks/>
            </p:cNvSpPr>
            <p:nvPr/>
          </p:nvSpPr>
          <p:spPr bwMode="ltGray">
            <a:xfrm>
              <a:off x="688" y="1888"/>
              <a:ext cx="136" cy="67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36" y="667"/>
                </a:cxn>
                <a:cxn ang="0">
                  <a:pos x="58" y="673"/>
                </a:cxn>
                <a:cxn ang="0">
                  <a:pos x="0" y="7"/>
                </a:cxn>
                <a:cxn ang="0">
                  <a:pos x="77" y="0"/>
                </a:cxn>
              </a:cxnLst>
              <a:rect l="0" t="0" r="r" b="b"/>
              <a:pathLst>
                <a:path w="136" h="673">
                  <a:moveTo>
                    <a:pt x="77" y="0"/>
                  </a:moveTo>
                  <a:lnTo>
                    <a:pt x="136" y="667"/>
                  </a:lnTo>
                  <a:lnTo>
                    <a:pt x="58" y="673"/>
                  </a:lnTo>
                  <a:lnTo>
                    <a:pt x="0" y="7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3" name="Rectangle 126"/>
            <p:cNvSpPr>
              <a:spLocks noChangeArrowheads="1"/>
            </p:cNvSpPr>
            <p:nvPr/>
          </p:nvSpPr>
          <p:spPr bwMode="ltGray">
            <a:xfrm>
              <a:off x="578" y="1896"/>
              <a:ext cx="77" cy="67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4" name="Freeform 127"/>
            <p:cNvSpPr>
              <a:spLocks/>
            </p:cNvSpPr>
            <p:nvPr/>
          </p:nvSpPr>
          <p:spPr bwMode="ltGray">
            <a:xfrm>
              <a:off x="410" y="1889"/>
              <a:ext cx="135" cy="67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35" y="7"/>
                </a:cxn>
                <a:cxn ang="0">
                  <a:pos x="76" y="673"/>
                </a:cxn>
                <a:cxn ang="0">
                  <a:pos x="0" y="666"/>
                </a:cxn>
                <a:cxn ang="0">
                  <a:pos x="59" y="0"/>
                </a:cxn>
              </a:cxnLst>
              <a:rect l="0" t="0" r="r" b="b"/>
              <a:pathLst>
                <a:path w="135" h="673">
                  <a:moveTo>
                    <a:pt x="59" y="0"/>
                  </a:moveTo>
                  <a:lnTo>
                    <a:pt x="135" y="7"/>
                  </a:lnTo>
                  <a:lnTo>
                    <a:pt x="76" y="673"/>
                  </a:lnTo>
                  <a:lnTo>
                    <a:pt x="0" y="666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5" name="Freeform 128"/>
            <p:cNvSpPr>
              <a:spLocks/>
            </p:cNvSpPr>
            <p:nvPr/>
          </p:nvSpPr>
          <p:spPr bwMode="ltGray">
            <a:xfrm>
              <a:off x="243" y="1872"/>
              <a:ext cx="192" cy="672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192" y="13"/>
                </a:cxn>
                <a:cxn ang="0">
                  <a:pos x="76" y="672"/>
                </a:cxn>
                <a:cxn ang="0">
                  <a:pos x="0" y="659"/>
                </a:cxn>
                <a:cxn ang="0">
                  <a:pos x="117" y="0"/>
                </a:cxn>
              </a:cxnLst>
              <a:rect l="0" t="0" r="r" b="b"/>
              <a:pathLst>
                <a:path w="192" h="672">
                  <a:moveTo>
                    <a:pt x="117" y="0"/>
                  </a:moveTo>
                  <a:lnTo>
                    <a:pt x="192" y="13"/>
                  </a:lnTo>
                  <a:lnTo>
                    <a:pt x="76" y="672"/>
                  </a:lnTo>
                  <a:lnTo>
                    <a:pt x="0" y="659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" name="Freeform 129"/>
            <p:cNvSpPr>
              <a:spLocks/>
            </p:cNvSpPr>
            <p:nvPr/>
          </p:nvSpPr>
          <p:spPr bwMode="ltGray">
            <a:xfrm>
              <a:off x="80" y="1845"/>
              <a:ext cx="247" cy="666"/>
            </a:xfrm>
            <a:custGeom>
              <a:avLst/>
              <a:gdLst/>
              <a:ahLst/>
              <a:cxnLst>
                <a:cxn ang="0">
                  <a:pos x="172" y="0"/>
                </a:cxn>
                <a:cxn ang="0">
                  <a:pos x="247" y="20"/>
                </a:cxn>
                <a:cxn ang="0">
                  <a:pos x="74" y="666"/>
                </a:cxn>
                <a:cxn ang="0">
                  <a:pos x="0" y="646"/>
                </a:cxn>
                <a:cxn ang="0">
                  <a:pos x="172" y="0"/>
                </a:cxn>
              </a:cxnLst>
              <a:rect l="0" t="0" r="r" b="b"/>
              <a:pathLst>
                <a:path w="247" h="666">
                  <a:moveTo>
                    <a:pt x="172" y="0"/>
                  </a:moveTo>
                  <a:lnTo>
                    <a:pt x="247" y="20"/>
                  </a:lnTo>
                  <a:lnTo>
                    <a:pt x="74" y="666"/>
                  </a:lnTo>
                  <a:lnTo>
                    <a:pt x="0" y="646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7" name="Freeform 130"/>
            <p:cNvSpPr>
              <a:spLocks/>
            </p:cNvSpPr>
            <p:nvPr/>
          </p:nvSpPr>
          <p:spPr bwMode="ltGray">
            <a:xfrm>
              <a:off x="-80" y="1808"/>
              <a:ext cx="301" cy="656"/>
            </a:xfrm>
            <a:custGeom>
              <a:avLst/>
              <a:gdLst/>
              <a:ahLst/>
              <a:cxnLst>
                <a:cxn ang="0">
                  <a:pos x="229" y="0"/>
                </a:cxn>
                <a:cxn ang="0">
                  <a:pos x="301" y="27"/>
                </a:cxn>
                <a:cxn ang="0">
                  <a:pos x="72" y="656"/>
                </a:cxn>
                <a:cxn ang="0">
                  <a:pos x="0" y="629"/>
                </a:cxn>
                <a:cxn ang="0">
                  <a:pos x="229" y="0"/>
                </a:cxn>
              </a:cxnLst>
              <a:rect l="0" t="0" r="r" b="b"/>
              <a:pathLst>
                <a:path w="301" h="656">
                  <a:moveTo>
                    <a:pt x="229" y="0"/>
                  </a:moveTo>
                  <a:lnTo>
                    <a:pt x="301" y="27"/>
                  </a:lnTo>
                  <a:lnTo>
                    <a:pt x="72" y="656"/>
                  </a:lnTo>
                  <a:lnTo>
                    <a:pt x="0" y="629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8" name="Freeform 131"/>
            <p:cNvSpPr>
              <a:spLocks/>
            </p:cNvSpPr>
            <p:nvPr/>
          </p:nvSpPr>
          <p:spPr bwMode="ltGray">
            <a:xfrm>
              <a:off x="-42" y="1764"/>
              <a:ext cx="160" cy="377"/>
            </a:xfrm>
            <a:custGeom>
              <a:avLst/>
              <a:gdLst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70 w 353"/>
                <a:gd name="connsiteY2" fmla="*/ 639 h 639"/>
                <a:gd name="connsiteX3" fmla="*/ 0 w 353"/>
                <a:gd name="connsiteY3" fmla="*/ 606 h 639"/>
                <a:gd name="connsiteX4" fmla="*/ 193 w 353"/>
                <a:gd name="connsiteY4" fmla="*/ 193 h 639"/>
                <a:gd name="connsiteX5" fmla="*/ 283 w 353"/>
                <a:gd name="connsiteY5" fmla="*/ 0 h 639"/>
                <a:gd name="connsiteX0" fmla="*/ 283 w 353"/>
                <a:gd name="connsiteY0" fmla="*/ 0 h 639"/>
                <a:gd name="connsiteX1" fmla="*/ 353 w 353"/>
                <a:gd name="connsiteY1" fmla="*/ 33 h 639"/>
                <a:gd name="connsiteX2" fmla="*/ 193 w 353"/>
                <a:gd name="connsiteY2" fmla="*/ 377 h 639"/>
                <a:gd name="connsiteX3" fmla="*/ 70 w 353"/>
                <a:gd name="connsiteY3" fmla="*/ 639 h 639"/>
                <a:gd name="connsiteX4" fmla="*/ 0 w 353"/>
                <a:gd name="connsiteY4" fmla="*/ 606 h 639"/>
                <a:gd name="connsiteX5" fmla="*/ 193 w 353"/>
                <a:gd name="connsiteY5" fmla="*/ 193 h 639"/>
                <a:gd name="connsiteX6" fmla="*/ 283 w 353"/>
                <a:gd name="connsiteY6" fmla="*/ 0 h 639"/>
                <a:gd name="connsiteX0" fmla="*/ 283 w 353"/>
                <a:gd name="connsiteY0" fmla="*/ 0 h 606"/>
                <a:gd name="connsiteX1" fmla="*/ 353 w 353"/>
                <a:gd name="connsiteY1" fmla="*/ 33 h 606"/>
                <a:gd name="connsiteX2" fmla="*/ 193 w 353"/>
                <a:gd name="connsiteY2" fmla="*/ 377 h 606"/>
                <a:gd name="connsiteX3" fmla="*/ 0 w 353"/>
                <a:gd name="connsiteY3" fmla="*/ 606 h 606"/>
                <a:gd name="connsiteX4" fmla="*/ 193 w 353"/>
                <a:gd name="connsiteY4" fmla="*/ 193 h 606"/>
                <a:gd name="connsiteX5" fmla="*/ 283 w 353"/>
                <a:gd name="connsiteY5" fmla="*/ 0 h 606"/>
                <a:gd name="connsiteX0" fmla="*/ 90 w 160"/>
                <a:gd name="connsiteY0" fmla="*/ 0 h 377"/>
                <a:gd name="connsiteX1" fmla="*/ 160 w 160"/>
                <a:gd name="connsiteY1" fmla="*/ 33 h 377"/>
                <a:gd name="connsiteX2" fmla="*/ 0 w 160"/>
                <a:gd name="connsiteY2" fmla="*/ 377 h 377"/>
                <a:gd name="connsiteX3" fmla="*/ 0 w 160"/>
                <a:gd name="connsiteY3" fmla="*/ 193 h 377"/>
                <a:gd name="connsiteX4" fmla="*/ 90 w 160"/>
                <a:gd name="connsiteY4" fmla="*/ 0 h 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" h="377">
                  <a:moveTo>
                    <a:pt x="90" y="0"/>
                  </a:moveTo>
                  <a:lnTo>
                    <a:pt x="160" y="33"/>
                  </a:lnTo>
                  <a:cubicBezTo>
                    <a:pt x="107" y="148"/>
                    <a:pt x="53" y="262"/>
                    <a:pt x="0" y="377"/>
                  </a:cubicBezTo>
                  <a:lnTo>
                    <a:pt x="0" y="193"/>
                  </a:lnTo>
                  <a:cubicBezTo>
                    <a:pt x="30" y="129"/>
                    <a:pt x="60" y="64"/>
                    <a:pt x="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9" name="Freeform 132"/>
            <p:cNvSpPr>
              <a:spLocks/>
            </p:cNvSpPr>
            <p:nvPr/>
          </p:nvSpPr>
          <p:spPr bwMode="ltGray">
            <a:xfrm>
              <a:off x="-42" y="1714"/>
              <a:ext cx="60" cy="136"/>
            </a:xfrm>
            <a:custGeom>
              <a:avLst/>
              <a:gdLst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66 w 400"/>
                <a:gd name="connsiteY2" fmla="*/ 714 h 714"/>
                <a:gd name="connsiteX3" fmla="*/ 0 w 400"/>
                <a:gd name="connsiteY3" fmla="*/ 676 h 714"/>
                <a:gd name="connsiteX4" fmla="*/ 334 w 400"/>
                <a:gd name="connsiteY4" fmla="*/ 96 h 714"/>
                <a:gd name="connsiteX5" fmla="*/ 341 w 400"/>
                <a:gd name="connsiteY5" fmla="*/ 100 h 714"/>
                <a:gd name="connsiteX0" fmla="*/ 334 w 400"/>
                <a:gd name="connsiteY0" fmla="*/ 96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7" fmla="*/ 334 w 400"/>
                <a:gd name="connsiteY7" fmla="*/ 96 h 714"/>
                <a:gd name="connsiteX0" fmla="*/ 341 w 400"/>
                <a:gd name="connsiteY0" fmla="*/ 100 h 714"/>
                <a:gd name="connsiteX1" fmla="*/ 400 w 400"/>
                <a:gd name="connsiteY1" fmla="*/ 135 h 714"/>
                <a:gd name="connsiteX2" fmla="*/ 340 w 400"/>
                <a:gd name="connsiteY2" fmla="*/ 236 h 714"/>
                <a:gd name="connsiteX3" fmla="*/ 66 w 400"/>
                <a:gd name="connsiteY3" fmla="*/ 714 h 714"/>
                <a:gd name="connsiteX4" fmla="*/ 0 w 400"/>
                <a:gd name="connsiteY4" fmla="*/ 676 h 714"/>
                <a:gd name="connsiteX5" fmla="*/ 334 w 400"/>
                <a:gd name="connsiteY5" fmla="*/ 96 h 714"/>
                <a:gd name="connsiteX6" fmla="*/ 341 w 400"/>
                <a:gd name="connsiteY6" fmla="*/ 100 h 7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341 w 400"/>
                <a:gd name="connsiteY0" fmla="*/ 0 h 614"/>
                <a:gd name="connsiteX1" fmla="*/ 400 w 400"/>
                <a:gd name="connsiteY1" fmla="*/ 35 h 614"/>
                <a:gd name="connsiteX2" fmla="*/ 340 w 400"/>
                <a:gd name="connsiteY2" fmla="*/ 136 h 614"/>
                <a:gd name="connsiteX3" fmla="*/ 66 w 400"/>
                <a:gd name="connsiteY3" fmla="*/ 614 h 614"/>
                <a:gd name="connsiteX4" fmla="*/ 0 w 400"/>
                <a:gd name="connsiteY4" fmla="*/ 576 h 614"/>
                <a:gd name="connsiteX5" fmla="*/ 341 w 400"/>
                <a:gd name="connsiteY5" fmla="*/ 0 h 614"/>
                <a:gd name="connsiteX0" fmla="*/ 275 w 334"/>
                <a:gd name="connsiteY0" fmla="*/ 0 h 614"/>
                <a:gd name="connsiteX1" fmla="*/ 334 w 334"/>
                <a:gd name="connsiteY1" fmla="*/ 35 h 614"/>
                <a:gd name="connsiteX2" fmla="*/ 274 w 334"/>
                <a:gd name="connsiteY2" fmla="*/ 136 h 614"/>
                <a:gd name="connsiteX3" fmla="*/ 0 w 334"/>
                <a:gd name="connsiteY3" fmla="*/ 614 h 614"/>
                <a:gd name="connsiteX4" fmla="*/ 275 w 334"/>
                <a:gd name="connsiteY4" fmla="*/ 0 h 614"/>
                <a:gd name="connsiteX0" fmla="*/ 1 w 60"/>
                <a:gd name="connsiteY0" fmla="*/ 0 h 136"/>
                <a:gd name="connsiteX1" fmla="*/ 60 w 60"/>
                <a:gd name="connsiteY1" fmla="*/ 35 h 136"/>
                <a:gd name="connsiteX2" fmla="*/ 0 w 60"/>
                <a:gd name="connsiteY2" fmla="*/ 136 h 136"/>
                <a:gd name="connsiteX3" fmla="*/ 1 w 60"/>
                <a:gd name="connsiteY3" fmla="*/ 0 h 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36">
                  <a:moveTo>
                    <a:pt x="1" y="0"/>
                  </a:moveTo>
                  <a:lnTo>
                    <a:pt x="60" y="35"/>
                  </a:lnTo>
                  <a:cubicBezTo>
                    <a:pt x="40" y="69"/>
                    <a:pt x="20" y="102"/>
                    <a:pt x="0" y="136"/>
                  </a:cubicBezTo>
                  <a:cubicBezTo>
                    <a:pt x="0" y="91"/>
                    <a:pt x="1" y="45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21536" y="0"/>
            <a:ext cx="9960864" cy="98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188720"/>
            <a:ext cx="10972800" cy="490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408" y="6364225"/>
            <a:ext cx="2913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0064" y="6364225"/>
            <a:ext cx="708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536" y="6364225"/>
            <a:ext cx="816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88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 cap="none" spc="0">
          <a:ln w="18415" cmpd="sng">
            <a:noFill/>
            <a:prstDash val="solid"/>
          </a:ln>
          <a:solidFill>
            <a:srgbClr val="FFFFFF"/>
          </a:solidFill>
          <a:effectLst>
            <a:outerShdw blurRad="63500" dir="36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>
            <a:lumMod val="60000"/>
            <a:lumOff val="40000"/>
          </a:schemeClr>
        </a:buClr>
        <a:buSzPct val="80000"/>
        <a:buFont typeface="Wingdings 2" pitchFamily="18" charset="2"/>
        <a:buChar char="¤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60000"/>
            <a:lumOff val="40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60000"/>
            <a:lumOff val="40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5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6">
            <a:lumMod val="60000"/>
            <a:lumOff val="40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619250" y="5244717"/>
            <a:ext cx="7924800" cy="612775"/>
          </a:xfrm>
        </p:spPr>
        <p:txBody>
          <a:bodyPr>
            <a:no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바른고딕" panose="020B0603020101020101"/>
                <a:ea typeface="HYGraphic-Medium" panose="02030600000101010101" pitchFamily="18" charset="-127"/>
              </a:rPr>
              <a:t>Professor Jung </a:t>
            </a:r>
            <a:r>
              <a:rPr lang="en-US" altLang="ko-KR" sz="2400" b="1" dirty="0" err="1">
                <a:solidFill>
                  <a:schemeClr val="tx1"/>
                </a:solidFill>
                <a:latin typeface="나눔바른고딕" panose="020B0603020101020101"/>
                <a:ea typeface="HYGraphic-Medium" panose="02030600000101010101" pitchFamily="18" charset="-127"/>
              </a:rPr>
              <a:t>Jin</a:t>
            </a:r>
            <a:r>
              <a:rPr lang="en-US" altLang="ko-KR" sz="2400" b="1" dirty="0">
                <a:solidFill>
                  <a:schemeClr val="tx1"/>
                </a:solidFill>
                <a:latin typeface="나눔바른고딕" panose="020B0603020101020101"/>
                <a:ea typeface="HYGraphic-Medium" panose="02030600000101010101" pitchFamily="18" charset="-127"/>
              </a:rPr>
              <a:t> Lee</a:t>
            </a:r>
            <a:endParaRPr lang="en-US" sz="2400" b="1" dirty="0">
              <a:solidFill>
                <a:schemeClr val="tx1"/>
              </a:solidFill>
              <a:latin typeface="나눔바른고딕" panose="020B0603020101020101"/>
              <a:ea typeface="HYGraphic-Medium" panose="02030600000101010101" pitchFamily="18" charset="-127"/>
            </a:endParaRPr>
          </a:p>
        </p:txBody>
      </p:sp>
      <p:sp>
        <p:nvSpPr>
          <p:cNvPr id="5" name="Title 173"/>
          <p:cNvSpPr txBox="1">
            <a:spLocks/>
          </p:cNvSpPr>
          <p:nvPr/>
        </p:nvSpPr>
        <p:spPr>
          <a:xfrm>
            <a:off x="1092079" y="1448183"/>
            <a:ext cx="2904982" cy="53456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0070C0"/>
                </a:solidFill>
                <a:latin typeface="Arial" panose="020B0604020202020204" pitchFamily="34" charset="0"/>
                <a:ea typeface="HYGraphic-Medium" panose="02030600000101010101" pitchFamily="18" charset="-127"/>
                <a:cs typeface="Arial" panose="020B0604020202020204" pitchFamily="34" charset="0"/>
              </a:rPr>
              <a:t>Chapter 1</a:t>
            </a:r>
            <a:r>
              <a:rPr lang="ko-KR" altLang="en-US" sz="3200" b="1" dirty="0">
                <a:latin typeface="Arial" panose="020B0604020202020204" pitchFamily="34" charset="0"/>
                <a:ea typeface="HYGraphic-Medium" panose="02030600000101010101" pitchFamily="18" charset="-127"/>
                <a:cs typeface="Arial" panose="020B0604020202020204" pitchFamily="34" charset="0"/>
              </a:rPr>
              <a:t> 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ea typeface="HYGraphic-Mediu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 bwMode="black">
          <a:xfrm>
            <a:off x="2096815" y="2144665"/>
            <a:ext cx="7901507" cy="2372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800" b="1" kern="120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7200" dirty="0">
                <a:solidFill>
                  <a:srgbClr val="FFFF00"/>
                </a:solidFill>
                <a:latin typeface="나눔바른고딕"/>
                <a:ea typeface="나눔바른고딕" panose="020B0603020101020101"/>
              </a:rPr>
              <a:t>Statistics and </a:t>
            </a:r>
          </a:p>
          <a:p>
            <a:pPr algn="ctr"/>
            <a:r>
              <a:rPr lang="en-US" altLang="ko-KR" sz="7200" dirty="0">
                <a:solidFill>
                  <a:srgbClr val="FFFF00"/>
                </a:solidFill>
                <a:latin typeface="나눔바른고딕"/>
                <a:ea typeface="나눔바른고딕" panose="020B0603020101020101"/>
              </a:rPr>
              <a:t>Data Science </a:t>
            </a:r>
          </a:p>
        </p:txBody>
      </p:sp>
    </p:spTree>
    <p:extLst>
      <p:ext uri="{BB962C8B-B14F-4D97-AF65-F5344CB8AC3E}">
        <p14:creationId xmlns:p14="http://schemas.microsoft.com/office/powerpoint/2010/main" val="3107139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49305" y="1930311"/>
            <a:ext cx="4970840" cy="78518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Examine blood pressure before and after treatment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2" y="1194594"/>
            <a:ext cx="6118402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of Statistics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413E3-473D-4AE3-AD99-F45135E9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80" y="2974988"/>
            <a:ext cx="5219700" cy="2762250"/>
          </a:xfrm>
          <a:prstGeom prst="rect">
            <a:avLst/>
          </a:prstGeom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CE27AAEF-5C16-4A95-AE15-6BA20DF61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930310"/>
            <a:ext cx="5386477" cy="78518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Using BMI to predict FAT Percentage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4D679-91DD-4A38-BDBC-3659005F8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83" y="2927986"/>
            <a:ext cx="48196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275618"/>
            <a:ext cx="9115284" cy="5291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타원 2"/>
          <p:cNvSpPr>
            <a:spLocks noChangeArrowheads="1"/>
          </p:cNvSpPr>
          <p:nvPr/>
        </p:nvSpPr>
        <p:spPr bwMode="auto">
          <a:xfrm>
            <a:off x="731519" y="3340533"/>
            <a:ext cx="9450873" cy="1049266"/>
          </a:xfrm>
          <a:prstGeom prst="ellipse">
            <a:avLst/>
          </a:prstGeom>
          <a:noFill/>
          <a:ln w="38100" algn="ctr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35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632" y="1194594"/>
            <a:ext cx="2527710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Data Science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797797" y="3617768"/>
            <a:ext cx="271306" cy="18087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316" y="3930388"/>
            <a:ext cx="4419600" cy="2717696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1" y="2053949"/>
            <a:ext cx="6766277" cy="3588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316" y="1063363"/>
            <a:ext cx="44196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3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3388" y="1194594"/>
            <a:ext cx="1172194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Rapid advance of computer and tele-communication technology     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178877" y="1921934"/>
            <a:ext cx="5840660" cy="67131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1946  Modern Digital Computer(ENIAC) by Eckert and 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Mouchly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Univ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of Pennsylvania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178877" y="2985795"/>
            <a:ext cx="5840660" cy="67131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1981  IBM Personal Computer</a:t>
            </a:r>
          </a:p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Microsoft Operating System by Bill Gates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70" y="2960847"/>
            <a:ext cx="1333383" cy="982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9" y="1844064"/>
            <a:ext cx="1362191" cy="103762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49" y="4083023"/>
            <a:ext cx="1369004" cy="1153103"/>
          </a:xfrm>
          <a:prstGeom prst="rect">
            <a:avLst/>
          </a:prstGeom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178877" y="4083023"/>
            <a:ext cx="5840660" cy="1303016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1990s  Networking of computers in the world</a:t>
            </a:r>
          </a:p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World Wide Web by Berners-Lee</a:t>
            </a:r>
          </a:p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Google search engine</a:t>
            </a:r>
          </a:p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Yahoo, MSN web portal 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9" y="5494879"/>
            <a:ext cx="1369004" cy="1087902"/>
          </a:xfrm>
          <a:prstGeom prst="rect">
            <a:avLst/>
          </a:prstGeom>
        </p:spPr>
      </p:pic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2178877" y="5514813"/>
            <a:ext cx="5840660" cy="106796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2000s  Smartphone = PC + Phone</a:t>
            </a:r>
          </a:p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www + wireless connection of Smartphone</a:t>
            </a:r>
          </a:p>
          <a:p>
            <a:pPr marL="342900" lvl="0" indent="-342900" algn="l" latinLnBrk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YouTube, Facebook, Twitter, LinkedIn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8494005" y="4639872"/>
            <a:ext cx="3214775" cy="1977274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fontAlgn="base" latinLnBrk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Big Data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Data</a:t>
            </a:r>
          </a:p>
          <a:p>
            <a:pPr fontAlgn="base" latinLnBrk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web log data</a:t>
            </a:r>
          </a:p>
          <a:p>
            <a:pPr fontAlgn="base" latinLnBrk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Bank data</a:t>
            </a:r>
          </a:p>
          <a:p>
            <a:pPr fontAlgn="base" latinLnBrk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credit card data</a:t>
            </a:r>
          </a:p>
          <a:p>
            <a:pPr fontAlgn="base" latinLnBrk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Health data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625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CE027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77" b="83077" l="1270" r="20898"/>
                    </a14:imgEffect>
                  </a14:imgLayer>
                </a14:imgProps>
              </a:ext>
            </a:extLst>
          </a:blip>
          <a:srcRect l="2157" t="23254" r="79445" b="19473"/>
          <a:stretch/>
        </p:blipFill>
        <p:spPr>
          <a:xfrm>
            <a:off x="933451" y="1043058"/>
            <a:ext cx="1159452" cy="18046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20163" t="23254" r="61047" b="25983"/>
          <a:stretch/>
        </p:blipFill>
        <p:spPr>
          <a:xfrm>
            <a:off x="952176" y="2927094"/>
            <a:ext cx="1159453" cy="1606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38741" t="23254" r="43413" b="32322"/>
          <a:stretch/>
        </p:blipFill>
        <p:spPr>
          <a:xfrm>
            <a:off x="952175" y="4638280"/>
            <a:ext cx="1159453" cy="16914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6477" y="1290069"/>
            <a:ext cx="33424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en-US" altLang="ko-KR" sz="2000" b="1" baseline="30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Century</a:t>
            </a:r>
          </a:p>
          <a:p>
            <a:pPr algn="ctr"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1st Industrial Revolution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96478" y="2881374"/>
            <a:ext cx="33424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en-US" altLang="ko-KR" sz="2000" b="1" baseline="30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–Early 20</a:t>
            </a:r>
            <a:r>
              <a:rPr lang="en-US" altLang="ko-KR" sz="2000" b="1" baseline="30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Century</a:t>
            </a:r>
          </a:p>
          <a:p>
            <a:pPr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2nd Industrial Revolution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96476" y="4638280"/>
            <a:ext cx="334246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Late 20</a:t>
            </a:r>
            <a:r>
              <a:rPr lang="en-US" altLang="ko-KR" sz="2000" b="1" baseline="30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Century -</a:t>
            </a:r>
          </a:p>
          <a:p>
            <a:pPr algn="ctr"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2000" b="1" baseline="30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Industrial Revolution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96198" y="1219381"/>
            <a:ext cx="3586917" cy="20159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2000" b="1" baseline="30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Industrial Revolution</a:t>
            </a:r>
            <a:r>
              <a:rPr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 under going by using Big Data</a:t>
            </a:r>
          </a:p>
          <a:p>
            <a:pPr fontAlgn="base" latinLnBrk="1">
              <a:spcBef>
                <a:spcPts val="600"/>
              </a:spcBef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Artificial Intelligence (AI)</a:t>
            </a:r>
          </a:p>
          <a:p>
            <a:pPr lvl="0" fontAlgn="base" latinLnBrk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Internet of Things (</a:t>
            </a:r>
            <a:r>
              <a:rPr lang="en-US" altLang="ko-KR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0" fontAlgn="base" latinLnBrk="1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Hyper-forecasting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79211" t="11730" r="1960" b="52533"/>
          <a:stretch/>
        </p:blipFill>
        <p:spPr>
          <a:xfrm>
            <a:off x="6561750" y="1575057"/>
            <a:ext cx="1389070" cy="13520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96198" y="3589260"/>
            <a:ext cx="3556650" cy="16741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Automatic driving car</a:t>
            </a:r>
          </a:p>
          <a:p>
            <a:pPr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printing</a:t>
            </a:r>
          </a:p>
          <a:p>
            <a:pPr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Virtual Reality</a:t>
            </a:r>
          </a:p>
          <a:p>
            <a:pPr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Alpha Go</a:t>
            </a:r>
          </a:p>
          <a:p>
            <a:pPr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….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398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062" y="1325113"/>
            <a:ext cx="10566026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Science is to collect big data, analyze and apply it in real life</a:t>
            </a:r>
          </a:p>
          <a:p>
            <a:pPr fontAlgn="base" latinLnBrk="1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Science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 a fusion of several science</a:t>
            </a:r>
          </a:p>
        </p:txBody>
      </p:sp>
      <p:sp>
        <p:nvSpPr>
          <p:cNvPr id="5" name="타원 3"/>
          <p:cNvSpPr>
            <a:spLocks noChangeArrowheads="1"/>
          </p:cNvSpPr>
          <p:nvPr/>
        </p:nvSpPr>
        <p:spPr bwMode="auto">
          <a:xfrm>
            <a:off x="3824114" y="2576944"/>
            <a:ext cx="3409676" cy="1433051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7" name="타원 4"/>
          <p:cNvSpPr>
            <a:spLocks noChangeArrowheads="1"/>
          </p:cNvSpPr>
          <p:nvPr/>
        </p:nvSpPr>
        <p:spPr bwMode="auto">
          <a:xfrm>
            <a:off x="2978074" y="4508501"/>
            <a:ext cx="2087563" cy="1368425"/>
          </a:xfrm>
          <a:prstGeom prst="ellipse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8" name="타원 5"/>
          <p:cNvSpPr>
            <a:spLocks noChangeArrowheads="1"/>
          </p:cNvSpPr>
          <p:nvPr/>
        </p:nvSpPr>
        <p:spPr bwMode="auto">
          <a:xfrm>
            <a:off x="6073698" y="4545014"/>
            <a:ext cx="2160588" cy="1296987"/>
          </a:xfrm>
          <a:prstGeom prst="ellipse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6"/>
          <p:cNvSpPr>
            <a:spLocks noChangeArrowheads="1"/>
          </p:cNvSpPr>
          <p:nvPr/>
        </p:nvSpPr>
        <p:spPr bwMode="auto">
          <a:xfrm>
            <a:off x="4118774" y="3478924"/>
            <a:ext cx="2745500" cy="155186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4445762" y="2932195"/>
            <a:ext cx="21663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1" dirty="0">
                <a:ea typeface="굴림" panose="020B0600000101010101" pitchFamily="50" charset="-127"/>
              </a:rPr>
              <a:t>Statistics</a:t>
            </a:r>
            <a:endParaRPr lang="ko-KR" altLang="en-US" sz="2400" b="1" dirty="0">
              <a:ea typeface="굴림" panose="020B0600000101010101" pitchFamily="50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118775" y="3977567"/>
            <a:ext cx="2661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1" dirty="0">
                <a:solidFill>
                  <a:srgbClr val="FF0000"/>
                </a:solidFill>
                <a:ea typeface="굴림" panose="020B0600000101010101" pitchFamily="50" charset="-127"/>
              </a:rPr>
              <a:t>Data Science</a:t>
            </a:r>
            <a:endParaRPr lang="ko-KR" altLang="en-US" b="1" dirty="0">
              <a:solidFill>
                <a:srgbClr val="FF0000"/>
              </a:solidFill>
              <a:ea typeface="굴림" panose="020B0600000101010101" pitchFamily="50" charset="-127"/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3134546" y="5076108"/>
            <a:ext cx="18500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 dirty="0">
                <a:ea typeface="굴림" panose="020B0600000101010101" pitchFamily="50" charset="-127"/>
              </a:rPr>
              <a:t>Management</a:t>
            </a:r>
            <a:endParaRPr lang="ko-KR" altLang="en-US" sz="2000" b="1" dirty="0">
              <a:ea typeface="굴림" panose="020B0600000101010101" pitchFamily="50" charset="-127"/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5992652" y="5060048"/>
            <a:ext cx="24822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b="1" dirty="0">
                <a:ea typeface="굴림" panose="020B0600000101010101" pitchFamily="50" charset="-127"/>
              </a:rPr>
              <a:t>Computer Science</a:t>
            </a:r>
            <a:endParaRPr lang="ko-KR" altLang="en-US" sz="2000" b="1" dirty="0">
              <a:ea typeface="굴림" panose="020B0600000101010101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933450" y="1915867"/>
            <a:ext cx="271306" cy="1808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8399464" y="2382838"/>
            <a:ext cx="3409677" cy="44012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Probability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Estimation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Multivariate  Stat Anal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Information Retrieval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Distributed Computing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Artificial </a:t>
            </a:r>
            <a:r>
              <a:rPr lang="en-US" altLang="ko-KR" sz="2000" b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Intellignece</a:t>
            </a:r>
            <a:endParaRPr lang="en-US" altLang="ko-KR" sz="2000" b="1" dirty="0">
              <a:solidFill>
                <a:srgbClr val="0070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Pattern Recognition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 Learning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Optimization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0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</a:t>
            </a: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26279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0972" y="1156522"/>
            <a:ext cx="508158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457200" indent="-457200" fontAlgn="base" latinLnBrk="1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Example of Data Science</a:t>
            </a:r>
            <a:endParaRPr lang="en-US" altLang="ko-KR" sz="28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3" y="1917566"/>
            <a:ext cx="2502290" cy="1709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9979" y="1944988"/>
            <a:ext cx="2464541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 Flu Trend to estimate influenza activity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0" y="3749424"/>
            <a:ext cx="2478115" cy="1974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2323" y="3831483"/>
            <a:ext cx="2464541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Crude oil exploration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418" y="1965851"/>
            <a:ext cx="2228790" cy="1865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0678" y="1987952"/>
            <a:ext cx="2464541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 basket analysis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418" y="3959741"/>
            <a:ext cx="2228790" cy="17109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90677" y="4012614"/>
            <a:ext cx="2464541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80000" indent="-180000"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Car insurance fraud detection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06788" y="6112616"/>
            <a:ext cx="9186510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ase" latinLnBrk="1">
              <a:spcAft>
                <a:spcPts val="600"/>
              </a:spcAft>
            </a:pPr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 Introductory Statistics toward Data Science</a:t>
            </a:r>
            <a:endParaRPr lang="en-US" altLang="ko-KR" sz="28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78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2166" y="1224742"/>
            <a:ext cx="10980234" cy="126188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Population Sample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whole set of data which we are interested in.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some number of data extracted from the population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62075" y="335372"/>
            <a:ext cx="7979079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  Population and Sample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17" y="2799933"/>
            <a:ext cx="5717207" cy="38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92749" y="1459623"/>
            <a:ext cx="11606324" cy="412420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Descriptive statistics </a:t>
            </a:r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 Excel, </a:t>
            </a:r>
            <a:r>
              <a:rPr lang="en-US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eStat</a:t>
            </a:r>
            <a:endParaRPr 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- data visualization using graphs</a:t>
            </a:r>
          </a:p>
          <a:p>
            <a:pPr fontAlgn="base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- data summary using frequency table and measures</a:t>
            </a:r>
          </a:p>
          <a:p>
            <a:pPr fontAlgn="base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- probability, distributions</a:t>
            </a:r>
          </a:p>
          <a:p>
            <a:pPr marL="457200" indent="-457200" fontAlgn="base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Inferential Statistics </a:t>
            </a:r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using statistical software, </a:t>
            </a:r>
            <a:r>
              <a:rPr lang="en-US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eStat</a:t>
            </a:r>
            <a:endParaRPr 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- sampling distribution</a:t>
            </a:r>
          </a:p>
          <a:p>
            <a:pPr fontAlgn="base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- estimation</a:t>
            </a:r>
          </a:p>
          <a:p>
            <a:pPr fontAlgn="base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- testing hypothesis</a:t>
            </a:r>
          </a:p>
          <a:p>
            <a:pPr fontAlgn="base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- simple linear regression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7831" y="569548"/>
            <a:ext cx="7979079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  Population and Sample</a:t>
            </a:r>
          </a:p>
        </p:txBody>
      </p:sp>
    </p:spTree>
    <p:extLst>
      <p:ext uri="{BB962C8B-B14F-4D97-AF65-F5344CB8AC3E}">
        <p14:creationId xmlns:p14="http://schemas.microsoft.com/office/powerpoint/2010/main" val="1126936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7831" y="569548"/>
            <a:ext cx="7979079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  Population and Sample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686643"/>
              </p:ext>
            </p:extLst>
          </p:nvPr>
        </p:nvGraphicFramePr>
        <p:xfrm>
          <a:off x="336086" y="1778143"/>
          <a:ext cx="11510226" cy="4025583"/>
        </p:xfrm>
        <a:graphic>
          <a:graphicData uri="http://schemas.openxmlformats.org/drawingml/2006/table">
            <a:tbl>
              <a:tblPr/>
              <a:tblGrid>
                <a:gridCol w="2169119">
                  <a:extLst>
                    <a:ext uri="{9D8B030D-6E8A-4147-A177-3AD203B41FA5}">
                      <a16:colId xmlns:a16="http://schemas.microsoft.com/office/drawing/2014/main" val="4209420314"/>
                    </a:ext>
                  </a:extLst>
                </a:gridCol>
                <a:gridCol w="9341107">
                  <a:extLst>
                    <a:ext uri="{9D8B030D-6E8A-4147-A177-3AD203B41FA5}">
                      <a16:colId xmlns:a16="http://schemas.microsoft.com/office/drawing/2014/main" val="1856613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5400" marR="2540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Example 1.2.1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The voting result for the 2016 United States Presidential Election are summarized as the following table. What field of statistics is this?</a:t>
                      </a:r>
                    </a:p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Candidate 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Votes 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% </a:t>
                      </a:r>
                      <a:r>
                        <a:rPr 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Electral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vote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Donald John Trump (Republican)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62,984,828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46.09%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304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Hillary Diane Clinton (Democratic)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65,853,514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48.18%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227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Gary Earl Johnson (Libertarian)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4,489,341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3.28%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Jill Ellen Stein (Green)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             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1,457,218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1.07%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David Evan </a:t>
                      </a:r>
                      <a:r>
                        <a:rPr 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McMullin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(Independent)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   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731,991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0.54%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Darrell Lane Castle (Constitution)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   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203,090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0.15%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Gloria Estela La Riva (Socialism)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   74,401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0.05%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0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687115"/>
                  </a:ext>
                </a:extLst>
              </a:tr>
              <a:tr h="1372870"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20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72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00774" y="1631018"/>
            <a:ext cx="9303924" cy="378565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 Statistics and Data Science 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  Population and Sample</a:t>
            </a:r>
            <a:r>
              <a:rPr lang="en-US" altLang="ko-KR" sz="4000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1.3  </a:t>
            </a:r>
            <a:r>
              <a:rPr lang="en-US" altLang="ko-KR" sz="40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Variables and Data</a:t>
            </a:r>
          </a:p>
          <a:p>
            <a:pPr fontAlgn="base" latinLnBrk="1">
              <a:lnSpc>
                <a:spcPct val="150000"/>
              </a:lnSpc>
            </a:pPr>
            <a:r>
              <a:rPr lang="en-US" altLang="ko-KR" sz="40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  Software for Statistical Analysis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768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17831" y="569548"/>
            <a:ext cx="7979079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  Population and Sample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89364"/>
              </p:ext>
            </p:extLst>
          </p:nvPr>
        </p:nvGraphicFramePr>
        <p:xfrm>
          <a:off x="591015" y="1749218"/>
          <a:ext cx="11173522" cy="3703727"/>
        </p:xfrm>
        <a:graphic>
          <a:graphicData uri="http://schemas.openxmlformats.org/drawingml/2006/table">
            <a:tbl>
              <a:tblPr/>
              <a:tblGrid>
                <a:gridCol w="2091653">
                  <a:extLst>
                    <a:ext uri="{9D8B030D-6E8A-4147-A177-3AD203B41FA5}">
                      <a16:colId xmlns:a16="http://schemas.microsoft.com/office/drawing/2014/main" val="2589708468"/>
                    </a:ext>
                  </a:extLst>
                </a:gridCol>
                <a:gridCol w="9081869">
                  <a:extLst>
                    <a:ext uri="{9D8B030D-6E8A-4147-A177-3AD203B41FA5}">
                      <a16:colId xmlns:a16="http://schemas.microsoft.com/office/drawing/2014/main" val="3147700834"/>
                    </a:ext>
                  </a:extLst>
                </a:gridCol>
              </a:tblGrid>
              <a:tr h="921903">
                <a:tc>
                  <a:txBody>
                    <a:bodyPr/>
                    <a:lstStyle/>
                    <a:p>
                      <a:pPr marL="25400" marR="2540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Example 1.2.2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0" marR="1270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The CNN poll was conducted from May 7, 2020 to May 10, 2020 for the 2020 United States Presidential Election by using a sample of 1001 registered voters. The result of poll was as follows. Margin of error = +/-4 percentage points. What field of statistics is this?</a:t>
                      </a:r>
                    </a:p>
                    <a:p>
                      <a:pPr marL="12700" marR="1270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Candidate 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 % 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Donald John Trump (Republican)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46%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marR="12700" indent="0" algn="just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Joe Biden (Democratic)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		</a:t>
                      </a:r>
                      <a:r>
                        <a:rPr lang="en-US" sz="2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Gulim" panose="020B0600000101010101" pitchFamily="34" charset="-127"/>
                          <a:cs typeface="Arial" panose="020B0604020202020204" pitchFamily="34" charset="0"/>
                        </a:rPr>
                        <a:t>51%</a:t>
                      </a: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00695"/>
                  </a:ext>
                </a:extLst>
              </a:tr>
              <a:tr h="2781824"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73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75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62075" y="335372"/>
            <a:ext cx="7979079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1.2  Population and Sample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889555"/>
              </p:ext>
            </p:extLst>
          </p:nvPr>
        </p:nvGraphicFramePr>
        <p:xfrm>
          <a:off x="211873" y="1046915"/>
          <a:ext cx="11797989" cy="5669026"/>
        </p:xfrm>
        <a:graphic>
          <a:graphicData uri="http://schemas.openxmlformats.org/drawingml/2006/table">
            <a:tbl>
              <a:tblPr/>
              <a:tblGrid>
                <a:gridCol w="5592153">
                  <a:extLst>
                    <a:ext uri="{9D8B030D-6E8A-4147-A177-3AD203B41FA5}">
                      <a16:colId xmlns:a16="http://schemas.microsoft.com/office/drawing/2014/main" val="1458881834"/>
                    </a:ext>
                  </a:extLst>
                </a:gridCol>
                <a:gridCol w="517942">
                  <a:extLst>
                    <a:ext uri="{9D8B030D-6E8A-4147-A177-3AD203B41FA5}">
                      <a16:colId xmlns:a16="http://schemas.microsoft.com/office/drawing/2014/main" val="2799749886"/>
                    </a:ext>
                  </a:extLst>
                </a:gridCol>
                <a:gridCol w="5687894">
                  <a:extLst>
                    <a:ext uri="{9D8B030D-6E8A-4147-A177-3AD203B41FA5}">
                      <a16:colId xmlns:a16="http://schemas.microsoft.com/office/drawing/2014/main" val="1932045731"/>
                    </a:ext>
                  </a:extLst>
                </a:gridCol>
              </a:tblGrid>
              <a:tr h="293878">
                <a:tc gridSpan="3">
                  <a:txBody>
                    <a:bodyPr/>
                    <a:lstStyle/>
                    <a:p>
                      <a:pPr marL="25400" marR="254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휴먼고딕"/>
                          <a:cs typeface="Arial" panose="020B0604020202020204" pitchFamily="34" charset="0"/>
                        </a:rPr>
                        <a:t>Chapter 1. Statistics and Data Science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275838"/>
                  </a:ext>
                </a:extLst>
              </a:tr>
              <a:tr h="257937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12"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043443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2. Data Visualization of Categorical Data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7. Testing Hypothesis for Single Population 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5836"/>
                  </a:ext>
                </a:extLst>
              </a:tr>
              <a:tr h="257937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11992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3. Data Visualization of Quantitative Data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8. Testing Hypothesis for Two Populations 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062124"/>
                  </a:ext>
                </a:extLst>
              </a:tr>
              <a:tr h="257937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03480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4. Data Summary with Table and Measure 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9. Testing Hypothesis for Several Populations (ANOVA)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607858"/>
                  </a:ext>
                </a:extLst>
              </a:tr>
              <a:tr h="257937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681819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5. Probability Distribution Model of Data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10. Nonparametric Testing Hypothesis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302125"/>
                  </a:ext>
                </a:extLst>
              </a:tr>
              <a:tr h="257937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757334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6. Sampling Distribution and Estimation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11. Testing Hypothesis for Categorical Data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90072"/>
                  </a:ext>
                </a:extLst>
              </a:tr>
              <a:tr h="257937"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↓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064850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Chapter 12. Correlation and Regression Analysis 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831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91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84742" y="1333308"/>
            <a:ext cx="11424492" cy="526297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lvl="0" indent="-342900" fontAlgn="base" latinLnBrk="1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are values that observe or measure the properties of an object or event that are of interest by a given rule. </a:t>
            </a:r>
          </a:p>
          <a:p>
            <a:pPr marL="342900" lvl="0" indent="-342900" fontAlgn="base" latinLnBrk="1">
              <a:buFont typeface="Wingdings" panose="05000000000000000000" pitchFamily="2" charset="2"/>
              <a:buChar char="§"/>
            </a:pPr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 property of these objects or events is called a </a:t>
            </a:r>
            <a:r>
              <a:rPr 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</a:t>
            </a:r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vl="0" fontAlgn="base" latinLnBrk="1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if you measured the gender and height of a college student,</a:t>
            </a:r>
          </a:p>
          <a:p>
            <a:pPr lvl="0" fontAlgn="base" latinLnBrk="1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there are two variables (gender and height). </a:t>
            </a:r>
          </a:p>
          <a:p>
            <a:pPr lvl="0" fontAlgn="base" latinLnBrk="1"/>
            <a:endParaRPr 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fontAlgn="base" latinLnBrk="1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Qualitative variable</a:t>
            </a:r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Attributes of gender are 'Male', 'Female’,…</a:t>
            </a:r>
          </a:p>
          <a:p>
            <a:pPr fontAlgn="base" latinLnBrk="1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(Categorical variable)</a:t>
            </a:r>
          </a:p>
          <a:p>
            <a:pPr fontAlgn="base" latinLnBrk="1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=&gt; frequency analysis</a:t>
            </a:r>
          </a:p>
          <a:p>
            <a:pPr marL="457200" lvl="0" indent="-457200" fontAlgn="base" latinLnBrk="1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Quantitative variable</a:t>
            </a:r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Height are 180cm, 165cm, 175cm, ... </a:t>
            </a:r>
          </a:p>
          <a:p>
            <a:pPr lvl="0" fontAlgn="base" latinLnBrk="1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=&gt; Discrete(countable) vs Continuous(uncountable) variable</a:t>
            </a:r>
          </a:p>
          <a:p>
            <a:pPr lvl="0" fontAlgn="base" latinLnBrk="1"/>
            <a:r>
              <a:rPr 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=&gt; statistical analysis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62075" y="335372"/>
            <a:ext cx="7979079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1.3  Variables and Data</a:t>
            </a:r>
          </a:p>
        </p:txBody>
      </p:sp>
    </p:spTree>
    <p:extLst>
      <p:ext uri="{BB962C8B-B14F-4D97-AF65-F5344CB8AC3E}">
        <p14:creationId xmlns:p14="http://schemas.microsoft.com/office/powerpoint/2010/main" val="4194595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62075" y="335372"/>
            <a:ext cx="7979079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1.3  Variables and Data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55" y="1354844"/>
            <a:ext cx="9165606" cy="513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9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362075" y="335372"/>
            <a:ext cx="7979079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1.3  Variables and Data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34" y="1234998"/>
            <a:ext cx="10127631" cy="54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81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5800" y="1163187"/>
            <a:ext cx="108966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lvl="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Categorical data are classified either 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raw data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summary data</a:t>
            </a:r>
          </a:p>
          <a:p>
            <a:pPr lvl="0" fontAlgn="base" latinLnBrk="1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fontAlgn="base" latinLnBrk="1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Raw Data of Gender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Summary Data of Gender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194601"/>
              </p:ext>
            </p:extLst>
          </p:nvPr>
        </p:nvGraphicFramePr>
        <p:xfrm>
          <a:off x="5351614" y="2538613"/>
          <a:ext cx="2430780" cy="1226250"/>
        </p:xfrm>
        <a:graphic>
          <a:graphicData uri="http://schemas.openxmlformats.org/drawingml/2006/table">
            <a:tbl>
              <a:tblPr/>
              <a:tblGrid>
                <a:gridCol w="1215390">
                  <a:extLst>
                    <a:ext uri="{9D8B030D-6E8A-4147-A177-3AD203B41FA5}">
                      <a16:colId xmlns:a16="http://schemas.microsoft.com/office/drawing/2014/main" val="2089372147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35270162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5400" marR="254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Gender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254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</a:rPr>
                        <a:t>Students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310049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25400" marR="254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Male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254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81238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25400" marR="254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Female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2540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4896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13480" y="4884102"/>
            <a:ext cx="7868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Gender’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 name</a:t>
            </a:r>
          </a:p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‘Male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Female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 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 value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6853"/>
              </p:ext>
            </p:extLst>
          </p:nvPr>
        </p:nvGraphicFramePr>
        <p:xfrm>
          <a:off x="1362075" y="2538613"/>
          <a:ext cx="2351405" cy="4023360"/>
        </p:xfrm>
        <a:graphic>
          <a:graphicData uri="http://schemas.openxmlformats.org/drawingml/2006/table">
            <a:tbl>
              <a:tblPr/>
              <a:tblGrid>
                <a:gridCol w="734379">
                  <a:extLst>
                    <a:ext uri="{9D8B030D-6E8A-4147-A177-3AD203B41FA5}">
                      <a16:colId xmlns:a16="http://schemas.microsoft.com/office/drawing/2014/main" val="2053898938"/>
                    </a:ext>
                  </a:extLst>
                </a:gridCol>
                <a:gridCol w="1617026">
                  <a:extLst>
                    <a:ext uri="{9D8B030D-6E8A-4147-A177-3AD203B41FA5}">
                      <a16:colId xmlns:a16="http://schemas.microsoft.com/office/drawing/2014/main" val="3241432404"/>
                    </a:ext>
                  </a:extLst>
                </a:gridCol>
              </a:tblGrid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row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Gender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331991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830365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Female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81918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59112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Female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86627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38278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14692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78560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Female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328928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Female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79962"/>
                  </a:ext>
                </a:extLst>
              </a:tr>
              <a:tr h="150114">
                <a:tc>
                  <a:txBody>
                    <a:bodyPr/>
                    <a:lstStyle/>
                    <a:p>
                      <a:pPr marL="0" marR="254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Male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92968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473700" y="20701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362075" y="335372"/>
            <a:ext cx="7979079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1.3  Variables and Data</a:t>
            </a:r>
          </a:p>
        </p:txBody>
      </p:sp>
    </p:spTree>
    <p:extLst>
      <p:ext uri="{BB962C8B-B14F-4D97-AF65-F5344CB8AC3E}">
        <p14:creationId xmlns:p14="http://schemas.microsoft.com/office/powerpoint/2010/main" val="344292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72877" y="1306062"/>
            <a:ext cx="11358390" cy="443198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Computer software is essential for Statistics &amp; Data Science</a:t>
            </a:r>
          </a:p>
          <a:p>
            <a:pPr fontAlgn="base" latinLnBrk="1">
              <a:spcBef>
                <a:spcPts val="1200"/>
              </a:spcBef>
            </a:pP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spcBef>
                <a:spcPts val="1200"/>
              </a:spcBef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 Elementary: Excel </a:t>
            </a:r>
          </a:p>
          <a:p>
            <a:pPr fontAlgn="base" latinLnBrk="1">
              <a:spcBef>
                <a:spcPts val="1200"/>
              </a:spcBef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 Advanced: </a:t>
            </a:r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statistical packages 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such as SAS, SPSS, R, Stata</a:t>
            </a:r>
          </a:p>
          <a:p>
            <a:pPr lvl="0" fontAlgn="base" latinLnBrk="1"/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for advanced user</a:t>
            </a:r>
          </a:p>
          <a:p>
            <a:pPr lvl="0" fontAlgn="base" latinLnBrk="1"/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no educational module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lvl="0" fontAlgn="base" latinLnBrk="1"/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        expensive except R</a:t>
            </a:r>
          </a:p>
          <a:p>
            <a:pPr lvl="0" fontAlgn="base" latinLnBrk="1"/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        not an web/mobile</a:t>
            </a:r>
          </a:p>
          <a:p>
            <a:pPr lvl="0" fontAlgn="base" latinLnBrk="1"/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222229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7730" y="1325113"/>
            <a:ext cx="9965568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Development</a:t>
            </a:r>
            <a:r>
              <a:rPr lang="ko-KR" altLang="en-US" sz="28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(2015 ~ 2018) </a:t>
            </a:r>
          </a:p>
          <a:p>
            <a:pPr fontAlgn="base" latinLnBrk="1"/>
            <a:r>
              <a:rPr lang="en-US" altLang="ko-KR" sz="28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 by </a:t>
            </a:r>
            <a:r>
              <a:rPr lang="en-US" altLang="ko-KR" sz="2800" b="1" dirty="0" err="1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J.J.Lee</a:t>
            </a:r>
            <a:r>
              <a:rPr lang="en-US" altLang="ko-KR" sz="2800" b="1" dirty="0"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and others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439" y="2648795"/>
            <a:ext cx="9148725" cy="2246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fontAlgn="base" latinLnBrk="1"/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</a:t>
            </a:r>
            <a:r>
              <a:rPr lang="en-US" altLang="ko-KR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freeware</a:t>
            </a:r>
          </a:p>
          <a:p>
            <a:pPr lvl="0" fontAlgn="base" latinLnBrk="1"/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- web/mobile ready -  anytime and anywhere</a:t>
            </a:r>
          </a:p>
          <a:p>
            <a:pPr lvl="0" fontAlgn="base" latinLnBrk="1"/>
            <a:r>
              <a:rPr lang="ko-KR" alt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</a:t>
            </a:r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- easy user interface </a:t>
            </a:r>
          </a:p>
          <a:p>
            <a:pPr lvl="0" fontAlgn="base" latinLnBrk="1"/>
            <a:r>
              <a:rPr lang="ko-KR" alt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</a:t>
            </a:r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- dynamic graphs</a:t>
            </a:r>
          </a:p>
          <a:p>
            <a:pPr lvl="0" fontAlgn="base" latinLnBrk="1"/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 - from elementary to university users</a:t>
            </a:r>
            <a:r>
              <a:rPr lang="ko-KR" altLang="en-US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</a:t>
            </a:r>
            <a:endParaRPr lang="en-US" altLang="ko-KR" sz="28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</a:t>
            </a:r>
          </a:p>
        </p:txBody>
      </p:sp>
    </p:spTree>
    <p:extLst>
      <p:ext uri="{BB962C8B-B14F-4D97-AF65-F5344CB8AC3E}">
        <p14:creationId xmlns:p14="http://schemas.microsoft.com/office/powerpoint/2010/main" val="3262004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36043" y="2024554"/>
            <a:ext cx="8424936" cy="4278094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ko-KR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HTML5, CSS3, JavaScript</a:t>
            </a:r>
          </a:p>
          <a:p>
            <a:pPr marL="342900" indent="-3429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D3.js for dynamic graphs</a:t>
            </a:r>
          </a:p>
          <a:p>
            <a:pPr marL="342900" indent="-3429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ko-KR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Handson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table sheet</a:t>
            </a:r>
          </a:p>
          <a:p>
            <a:pPr marL="342900" indent="-3429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Statistical distribution library</a:t>
            </a:r>
          </a:p>
          <a:p>
            <a:pPr>
              <a:buClr>
                <a:schemeClr val="accent2"/>
              </a:buClr>
            </a:pPr>
            <a:r>
              <a:rPr lang="en-US" altLang="ko-KR" sz="2400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   - include nonparametric distributions</a:t>
            </a:r>
          </a:p>
          <a:p>
            <a:pPr marL="342900" indent="-3429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Professors in statistics, statistical computing   </a:t>
            </a:r>
          </a:p>
          <a:p>
            <a:pPr>
              <a:buClr>
                <a:schemeClr val="accent2"/>
              </a:buClr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    Professors in mathematics education</a:t>
            </a:r>
          </a:p>
          <a:p>
            <a:pPr>
              <a:buClr>
                <a:schemeClr val="accent2"/>
              </a:buClr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    Elementary, middle, high school teacher</a:t>
            </a:r>
            <a:r>
              <a:rPr lang="en-US" altLang="ko-KR" sz="2400" b="1" dirty="0"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s</a:t>
            </a:r>
          </a:p>
          <a:p>
            <a:pPr>
              <a:buClr>
                <a:schemeClr val="accent2"/>
              </a:buClr>
            </a:pPr>
            <a:endParaRPr lang="en-US" altLang="ko-KR" sz="1000" dirty="0"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19535" y="1245221"/>
            <a:ext cx="5752503" cy="415518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ko-KR" altLang="en-US" sz="2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◎ </a:t>
            </a:r>
            <a:r>
              <a:rPr lang="en-US" altLang="ko-KR" sz="2400" b="1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Technology &amp; Manpower for </a:t>
            </a:r>
            <a:r>
              <a:rPr lang="en-US" altLang="ko-KR" sz="2400" b="1" i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en-US" altLang="ko-KR" sz="2400" b="1" i="1" dirty="0" err="1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</a:t>
            </a:r>
            <a:endParaRPr lang="en-US" altLang="ko-KR" sz="24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557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59" y="2211295"/>
            <a:ext cx="22098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3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671" y="2799861"/>
            <a:ext cx="40290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3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41" y="3666559"/>
            <a:ext cx="27432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3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61" y="2201769"/>
            <a:ext cx="5238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3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07" y="3717033"/>
            <a:ext cx="4762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937066" y="2269780"/>
            <a:ext cx="3171196" cy="55399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Elementary School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979236" y="3717032"/>
            <a:ext cx="3171196" cy="55399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Middle School</a:t>
            </a:r>
            <a:endParaRPr kumimoji="1" lang="en-US" altLang="ko-KR" sz="2000" b="1" dirty="0">
              <a:solidFill>
                <a:srgbClr val="000000"/>
              </a:solidFill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1988700" y="5013176"/>
            <a:ext cx="3171196" cy="55399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High School</a:t>
            </a:r>
            <a:endParaRPr kumimoji="1" lang="en-US" altLang="ko-KR" sz="2000" b="1" dirty="0">
              <a:solidFill>
                <a:srgbClr val="000000"/>
              </a:solidFill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5882235" y="5043954"/>
            <a:ext cx="4478744" cy="52322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solidFill>
                  <a:srgbClr val="0070C0"/>
                </a:solidFill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Binomial, Normal, Sampling Distribution, Law of Large Number, Confidence Interval</a:t>
            </a:r>
            <a:endParaRPr kumimoji="1" lang="en-US" altLang="ko-KR" sz="1400" b="1" dirty="0">
              <a:solidFill>
                <a:srgbClr val="0070C0"/>
              </a:solidFill>
              <a:latin typeface="Times New Roman" panose="02020603050405020304" pitchFamily="18" charset="0"/>
              <a:ea typeface="굴림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919536" y="1345580"/>
            <a:ext cx="3096344" cy="415518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ko-KR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◎ </a:t>
            </a:r>
            <a:r>
              <a:rPr lang="en-US" altLang="ko-K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4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r>
              <a:rPr lang="en-US" altLang="ko-KR" sz="2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ea typeface="휴먼옛체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dirty="0">
                <a:solidFill>
                  <a:srgbClr val="000066"/>
                </a:solidFill>
                <a:latin typeface="Times New Roman" panose="02020603050405020304" pitchFamily="18" charset="0"/>
                <a:ea typeface="휴먼옛체" pitchFamily="18" charset="-127"/>
                <a:cs typeface="Times New Roman" panose="02020603050405020304" pitchFamily="18" charset="0"/>
              </a:rPr>
              <a:t>modules</a:t>
            </a:r>
            <a:endParaRPr lang="en-US" altLang="ko-KR" sz="2400" b="1" dirty="0">
              <a:solidFill>
                <a:srgbClr val="003366"/>
              </a:solidFill>
              <a:latin typeface="Times New Roman" panose="02020603050405020304" pitchFamily="18" charset="0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89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" y="1716485"/>
            <a:ext cx="6486757" cy="236406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5054" y="1205382"/>
            <a:ext cx="9497587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https://money.usnews.com/careers/best-jobs/rankings/best-business-jobs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54" y="4270312"/>
            <a:ext cx="10972800" cy="1933575"/>
          </a:xfrm>
          <a:prstGeom prst="rect">
            <a:avLst/>
          </a:prstGeom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9F172244-0DAD-408A-AD31-DEFDCA378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1438" y="1828776"/>
            <a:ext cx="4706489" cy="228529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fontAlgn="base" latinLnBrk="1">
              <a:spcBef>
                <a:spcPts val="600"/>
              </a:spcBef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Google, type</a:t>
            </a:r>
          </a:p>
          <a:p>
            <a:pPr fontAlgn="base" latinLnBrk="1">
              <a:spcBef>
                <a:spcPts val="600"/>
              </a:spcBef>
            </a:pP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1">
              <a:spcBef>
                <a:spcPts val="600"/>
              </a:spcBef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‘Best Business Jobs US News </a:t>
            </a:r>
          </a:p>
          <a:p>
            <a:pPr fontAlgn="base" latinLnBrk="1">
              <a:spcBef>
                <a:spcPts val="600"/>
              </a:spcBef>
            </a:pP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Careers’</a:t>
            </a:r>
          </a:p>
          <a:p>
            <a:pPr fontAlgn="base" latinLnBrk="1">
              <a:spcBef>
                <a:spcPts val="600"/>
              </a:spcBef>
            </a:pPr>
            <a:endParaRPr lang="en-US" altLang="ko-KR" sz="2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80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67" y="1044746"/>
            <a:ext cx="7367165" cy="5673422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438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14" y="1134339"/>
            <a:ext cx="8388118" cy="5723661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02588" y="1395404"/>
            <a:ext cx="3331867" cy="338554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Easy UI - Icon only design</a:t>
            </a:r>
            <a:endParaRPr kumimoji="1" lang="en-US" altLang="ko-KR" sz="16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89838" y="3594500"/>
            <a:ext cx="1967096" cy="584775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Easy UI – mouse clicking only</a:t>
            </a:r>
            <a:endParaRPr kumimoji="1" lang="en-US" altLang="ko-KR" sz="16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595634" y="5661248"/>
            <a:ext cx="1844458" cy="338554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 graph</a:t>
            </a:r>
            <a:endParaRPr kumimoji="1" lang="en-US" altLang="ko-KR" sz="16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989838" y="2039025"/>
            <a:ext cx="1224136" cy="338554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Examples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8046622" y="2230126"/>
            <a:ext cx="1224136" cy="584775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Level Selection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8046622" y="1180395"/>
            <a:ext cx="1224136" cy="584775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Language Selection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974886" y="4416206"/>
            <a:ext cx="1683804" cy="338554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 Window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97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236376" y="1747556"/>
            <a:ext cx="8424936" cy="150810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Support csv and </a:t>
            </a:r>
            <a:r>
              <a:rPr lang="en-US" altLang="ko-KR" sz="2400" b="1" dirty="0" err="1"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json</a:t>
            </a:r>
            <a:r>
              <a:rPr lang="en-US" altLang="ko-KR" sz="2400" b="1" dirty="0"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 format</a:t>
            </a: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Support summary and raw data for data processing</a:t>
            </a: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Dynamic graph</a:t>
            </a:r>
          </a:p>
          <a:p>
            <a:pPr>
              <a:buClr>
                <a:schemeClr val="accent2"/>
              </a:buClr>
            </a:pPr>
            <a:endParaRPr lang="en-US" altLang="ko-KR" sz="1000" dirty="0">
              <a:latin typeface="Arial Black" panose="020B0A040201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17014" y="1245221"/>
            <a:ext cx="4392487" cy="415518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ko-KR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◎ </a:t>
            </a:r>
            <a:r>
              <a:rPr lang="en-US" altLang="ko-K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Data and Dynamic Graph </a:t>
            </a:r>
            <a:endParaRPr lang="en-US" altLang="ko-KR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ea typeface="휴먼옛체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76" y="3356993"/>
            <a:ext cx="2840557" cy="184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50" y="3385820"/>
            <a:ext cx="3289894" cy="284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41" y="3383260"/>
            <a:ext cx="2274095" cy="336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265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495797" y="1245221"/>
            <a:ext cx="7200799" cy="415518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ko-KR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◎ </a:t>
            </a:r>
            <a:r>
              <a:rPr lang="en-US" altLang="ko-K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Graphical Result of Statistical Analysis - ANOVA </a:t>
            </a:r>
            <a:endParaRPr lang="en-US" altLang="ko-KR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ea typeface="휴먼옛체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44" y="1784457"/>
            <a:ext cx="1645135" cy="3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96" y="1812709"/>
            <a:ext cx="3098477" cy="313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63" y="1812709"/>
            <a:ext cx="3184256" cy="313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61" y="5043788"/>
            <a:ext cx="5146512" cy="177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464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16291" y="1245221"/>
            <a:ext cx="8136903" cy="415518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ko-KR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◎ </a:t>
            </a:r>
            <a:r>
              <a:rPr lang="en-US" altLang="ko-K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All tables of statistical distributions are on smart-phone</a:t>
            </a:r>
            <a:endParaRPr lang="en-US" altLang="ko-KR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ea typeface="휴먼옛체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" y="1785838"/>
            <a:ext cx="2520280" cy="286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63" y="4734477"/>
            <a:ext cx="3740859" cy="202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09" y="1841118"/>
            <a:ext cx="3168352" cy="275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235" y="4647974"/>
            <a:ext cx="1384734" cy="213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95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51552" y="1245221"/>
            <a:ext cx="6768751" cy="415518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ko-KR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◎ </a:t>
            </a:r>
            <a:r>
              <a:rPr lang="en-US" altLang="ko-K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Modules for Home Work Assignment - </a:t>
            </a:r>
            <a:r>
              <a:rPr lang="en-US" altLang="ko-KR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eStatU</a:t>
            </a:r>
            <a:endParaRPr lang="en-US" altLang="ko-KR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ea typeface="휴먼옛체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75" y="1916833"/>
            <a:ext cx="5527235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9" y="3429001"/>
            <a:ext cx="4305831" cy="322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382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50467" y="1245221"/>
            <a:ext cx="4104455" cy="415518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r>
              <a:rPr lang="ko-KR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◎  </a:t>
            </a:r>
            <a:r>
              <a:rPr lang="en-US" altLang="ko-KR" sz="2400" b="1" dirty="0">
                <a:solidFill>
                  <a:srgbClr val="000000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Simulation Experiments</a:t>
            </a:r>
            <a:endParaRPr lang="en-US" altLang="ko-KR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ea typeface="휴먼옛체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474" y="1959769"/>
            <a:ext cx="2682627" cy="359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07" y="1939498"/>
            <a:ext cx="2664296" cy="364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098" y="1959769"/>
            <a:ext cx="2547303" cy="365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459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51169" y="1389023"/>
            <a:ext cx="5321922" cy="646331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rgbClr val="000000"/>
                </a:solidFill>
                <a:latin typeface="Arial Black" panose="020B0A04020102020204" pitchFamily="34" charset="0"/>
                <a:ea typeface="굴림" pitchFamily="50" charset="-127"/>
                <a:cs typeface="굴림" pitchFamily="50" charset="-127"/>
              </a:rPr>
              <a:t> </a:t>
            </a:r>
            <a:r>
              <a:rPr lang="en-US" altLang="ko-KR" sz="3600" b="1" dirty="0">
                <a:solidFill>
                  <a:srgbClr val="00B050"/>
                </a:solidFill>
                <a:latin typeface="Arial Black" panose="020B0A04020102020204" pitchFamily="34" charset="0"/>
                <a:ea typeface="나눔바른고딕" panose="020B0603020101020101"/>
                <a:cs typeface="굴림" pitchFamily="50" charset="-127"/>
              </a:rPr>
              <a:t>http://www.estat.me 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067366" y="2509978"/>
            <a:ext cx="7202953" cy="357020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arenR"/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Enter system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arenR"/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input/save/open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arenR"/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Draw graph and data analysis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arenR"/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 results / print results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arenR"/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 out the system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arenR"/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Educational modules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arenR"/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Others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752291" y="1464886"/>
            <a:ext cx="4488137" cy="400110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0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r>
              <a:rPr lang="en-US" altLang="ko-KR" sz="2000" b="1" dirty="0">
                <a:solidFill>
                  <a:srgbClr val="000066"/>
                </a:solidFill>
                <a:latin typeface="나눔바른고딕" panose="020B0603020101020101"/>
                <a:ea typeface="나눔바른고딕" panose="020B0603020101020101" pitchFamily="50" charset="-127"/>
              </a:rPr>
              <a:t>  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works 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Verdana" panose="020B0604030504040204" pitchFamily="34" charset="0"/>
              </a:rPr>
              <a:t>100%  with Chrome</a:t>
            </a:r>
            <a:endParaRPr kumimoji="1" lang="en-US" altLang="ko-KR" sz="2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Verdana" panose="020B060403050404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0" y="379474"/>
            <a:ext cx="800413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for Statistical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 - 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endParaRPr lang="en-US" altLang="ko-KR" sz="2800" b="1" dirty="0"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320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09600" y="1418256"/>
            <a:ext cx="11321667" cy="4945969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Statistics : long history to manage an organization </a:t>
            </a:r>
          </a:p>
          <a:p>
            <a:pPr marL="342900" indent="-342900">
              <a:lnSpc>
                <a:spcPct val="8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Introductory Statistics toward Data Science Using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data visualization, data summary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probability, distribution function, estimation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- testing hypothesis, regression</a:t>
            </a:r>
          </a:p>
          <a:p>
            <a:pPr marL="342900" indent="-342900">
              <a:lnSpc>
                <a:spcPct val="8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 an educational statistical software</a:t>
            </a:r>
          </a:p>
          <a:p>
            <a:pPr lvl="0">
              <a:lnSpc>
                <a:spcPct val="80000"/>
              </a:lnSpc>
              <a:spcBef>
                <a:spcPts val="600"/>
              </a:spcBef>
            </a:pP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web/mobile based, easy UI, dynamic graph</a:t>
            </a:r>
          </a:p>
          <a:p>
            <a:pPr lvl="0" algn="l">
              <a:lnSpc>
                <a:spcPct val="80000"/>
              </a:lnSpc>
              <a:spcBef>
                <a:spcPts val="600"/>
              </a:spcBef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 from elementary school to university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l">
              <a:lnSpc>
                <a:spcPct val="80000"/>
              </a:lnSpc>
              <a:spcBef>
                <a:spcPts val="600"/>
              </a:spcBef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 freeware, multilingual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b="1" i="1" dirty="0" err="1">
                <a:solidFill>
                  <a:srgbClr val="FF0000"/>
                </a:solidFill>
                <a:latin typeface="나눔바른고딕" panose="020B0603020101020101"/>
                <a:ea typeface="HYGraphic-Medium" panose="02030600000101010101" pitchFamily="18" charset="-127"/>
              </a:rPr>
              <a:t>e</a:t>
            </a:r>
            <a:r>
              <a:rPr lang="en-US" altLang="ko-KR" sz="2800" b="1" i="1" dirty="0" err="1">
                <a:solidFill>
                  <a:srgbClr val="0070C0"/>
                </a:solidFill>
                <a:latin typeface="나눔바른고딕" panose="020B0603020101020101"/>
                <a:ea typeface="HYGraphic-Medium" panose="02030600000101010101" pitchFamily="18" charset="-127"/>
              </a:rPr>
              <a:t>Stat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/>
                <a:ea typeface="나눔바른고딕" panose="020B0603020101020101" pitchFamily="50" charset="-127"/>
              </a:rPr>
              <a:t>  </a:t>
            </a:r>
            <a:r>
              <a:rPr lang="en-US" altLang="ko-KR" sz="2800" b="1" dirty="0"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 widely used in the world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</a:p>
          <a:p>
            <a:pPr lvl="0" algn="l">
              <a:lnSpc>
                <a:spcPct val="80000"/>
              </a:lnSpc>
              <a:spcBef>
                <a:spcPts val="600"/>
              </a:spcBef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 USCOTS, JINSE(Japan)  recommended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0" y="448472"/>
            <a:ext cx="8441442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1.5  Summary</a:t>
            </a:r>
            <a:r>
              <a:rPr lang="ko-KR" altLang="en-US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b="1" dirty="0">
              <a:solidFill>
                <a:srgbClr val="0033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107" y="4413598"/>
            <a:ext cx="3238085" cy="195062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53498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ED20205-87B4-4085-9921-54B32C4FDAFA}" type="datetime4">
              <a:rPr lang="ko-KR" altLang="en-US" sz="1200">
                <a:ea typeface="굴림" panose="020B0600000101010101" pitchFamily="50" charset="-127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2020년 11월 4일</a:t>
            </a:fld>
            <a:endParaRPr lang="en-US" altLang="ko-KR" sz="1200">
              <a:ea typeface="굴림" panose="020B0600000101010101" pitchFamily="50" charset="-127"/>
            </a:endParaRPr>
          </a:p>
        </p:txBody>
      </p:sp>
      <p:sp>
        <p:nvSpPr>
          <p:cNvPr id="35843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F2490F8B-FD59-4DDB-A636-38D2CB130729}" type="slidenum">
              <a:rPr lang="ko-KR" altLang="en-US" sz="1400">
                <a:ea typeface="굴림" panose="020B0600000101010101" pitchFamily="50" charset="-127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ko-KR" sz="1400">
              <a:ea typeface="굴림" panose="020B0600000101010101" pitchFamily="50" charset="-127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2888" y="5300663"/>
            <a:ext cx="6629400" cy="1219200"/>
          </a:xfrm>
        </p:spPr>
        <p:txBody>
          <a:bodyPr vert="horz" lIns="92075" tIns="46038" rIns="92075" bIns="46038" rtlCol="0">
            <a:normAutofit/>
          </a:bodyPr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ko-KR" altLang="ko-KR" sz="7200" dirty="0" err="1">
                <a:solidFill>
                  <a:srgbClr val="FF0000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Çox</a:t>
            </a:r>
            <a:r>
              <a:rPr lang="ko-KR" altLang="ko-KR" sz="7200" dirty="0">
                <a:solidFill>
                  <a:srgbClr val="FF0000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 </a:t>
            </a:r>
            <a:r>
              <a:rPr lang="ko-KR" altLang="ko-KR" sz="7200" dirty="0" err="1">
                <a:solidFill>
                  <a:srgbClr val="FF0000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sağ</a:t>
            </a:r>
            <a:r>
              <a:rPr lang="ko-KR" altLang="ko-KR" sz="7200" dirty="0">
                <a:solidFill>
                  <a:srgbClr val="FF0000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 </a:t>
            </a:r>
            <a:r>
              <a:rPr lang="ko-KR" altLang="ko-KR" sz="7200" dirty="0" err="1">
                <a:solidFill>
                  <a:srgbClr val="FF0000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ol</a:t>
            </a:r>
            <a:r>
              <a:rPr lang="en-US" altLang="ko-KR" sz="7200" dirty="0">
                <a:solidFill>
                  <a:srgbClr val="FF0000"/>
                </a:solidFill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 </a:t>
            </a:r>
            <a:r>
              <a:rPr lang="en-US" altLang="ko-KR" sz="7200" dirty="0">
                <a:solidFill>
                  <a:schemeClr val="hlink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  <a:ea typeface="굴림" panose="020B0600000101010101" pitchFamily="34" charset="-127"/>
              </a:rPr>
              <a:t>!</a:t>
            </a:r>
            <a:endParaRPr lang="en-US" altLang="ko-KR" sz="1600" dirty="0">
              <a:ea typeface="굴림" panose="020B0600000101010101" pitchFamily="34" charset="-127"/>
            </a:endParaRPr>
          </a:p>
        </p:txBody>
      </p:sp>
      <p:graphicFrame>
        <p:nvGraphicFramePr>
          <p:cNvPr id="35845" name="Object 4"/>
          <p:cNvGraphicFramePr>
            <a:graphicFrameLocks/>
          </p:cNvGraphicFramePr>
          <p:nvPr/>
        </p:nvGraphicFramePr>
        <p:xfrm>
          <a:off x="4533901" y="2205038"/>
          <a:ext cx="2665413" cy="273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Clip" r:id="rId3" imgW="7833665" imgH="7839151" progId="MS_ClipArt_Gallery.2">
                  <p:embed/>
                </p:oleObj>
              </mc:Choice>
              <mc:Fallback>
                <p:oleObj name="Clip" r:id="rId3" imgW="7833665" imgH="7839151" progId="MS_ClipArt_Gallery.2">
                  <p:embed/>
                  <p:pic>
                    <p:nvPicPr>
                      <p:cNvPr id="35845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1" y="2205038"/>
                        <a:ext cx="2665413" cy="273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014219"/>
      </p:ext>
    </p:extLst>
  </p:cSld>
  <p:clrMapOvr>
    <a:masterClrMapping/>
  </p:clrMapOvr>
  <p:transition>
    <p:blind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96" y="1170078"/>
            <a:ext cx="6486757" cy="236406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04696" y="3722121"/>
            <a:ext cx="4579899" cy="35922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fontAlgn="base" latinLnBrk="1">
              <a:spcBef>
                <a:spcPts val="600"/>
              </a:spcBef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  Medical and Health Service Manager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96" y="4194011"/>
            <a:ext cx="5497857" cy="917651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069874" y="1854078"/>
            <a:ext cx="4976813" cy="2840586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fontAlgn="base" latinLnBrk="1">
              <a:spcBef>
                <a:spcPts val="600"/>
              </a:spcBef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#5  Financial Manager</a:t>
            </a:r>
          </a:p>
          <a:p>
            <a:pPr fontAlgn="base" latinLnBrk="1">
              <a:spcBef>
                <a:spcPts val="600"/>
              </a:spcBef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#6  Financial Advisor</a:t>
            </a:r>
          </a:p>
          <a:p>
            <a:pPr fontAlgn="base" latinLnBrk="1">
              <a:spcBef>
                <a:spcPts val="600"/>
              </a:spcBef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#7  Accountant</a:t>
            </a:r>
          </a:p>
          <a:p>
            <a:pPr fontAlgn="base" latinLnBrk="1">
              <a:spcBef>
                <a:spcPts val="600"/>
              </a:spcBef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#8  Market Research Analyst</a:t>
            </a:r>
          </a:p>
          <a:p>
            <a:pPr fontAlgn="base" latinLnBrk="1">
              <a:spcBef>
                <a:spcPts val="600"/>
              </a:spcBef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#9  Business Operation Manager</a:t>
            </a:r>
          </a:p>
          <a:p>
            <a:pPr fontAlgn="base" latinLnBrk="1">
              <a:spcBef>
                <a:spcPts val="600"/>
              </a:spcBef>
            </a:pP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#10 Social and Community Service Manager</a:t>
            </a:r>
          </a:p>
          <a:p>
            <a:pPr fontAlgn="base" latinLnBrk="1">
              <a:spcBef>
                <a:spcPts val="600"/>
              </a:spcBef>
            </a:pP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#11 Actuary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95" y="5223173"/>
            <a:ext cx="9497587" cy="148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632" y="1194594"/>
            <a:ext cx="2282384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Statistics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09704" y="5540367"/>
            <a:ext cx="5787018" cy="54370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fontAlgn="base" latinLnBrk="1">
              <a:spcBef>
                <a:spcPts val="600"/>
              </a:spcBef>
            </a:pPr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Statistics = ‘State ‘ +  ‘</a:t>
            </a:r>
            <a:r>
              <a:rPr lang="en-US" altLang="ko-KR" sz="28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istics</a:t>
            </a:r>
            <a:r>
              <a:rPr lang="en-US" altLang="ko-KR" sz="28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797797" y="3617768"/>
            <a:ext cx="271306" cy="18087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2" y="1930310"/>
            <a:ext cx="5553075" cy="33219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111" y="1092885"/>
            <a:ext cx="4914900" cy="2495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111" y="3757888"/>
            <a:ext cx="4914900" cy="30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6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49304" y="1930310"/>
            <a:ext cx="11482139" cy="4615456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tells which country appeared where, when, how large its territory, how much population and how many households 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- In Egypt, Greece and Rome, population and farmland area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   were used for the management of their country.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 13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century,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 of probability and inference  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Al-Khalil (717–786), Al-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Kindi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(801–873), Ibn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Adlan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(1187–1268)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to early 19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century,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foundations of statistics 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Gerolamo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Cardano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Blaise Pascal and Pierre de Fermat.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late 19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century, Francis Galton and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Karl Pearson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early 20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century,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Ronald Fisher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2" y="1194594"/>
            <a:ext cx="2282384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Statistics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25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49304" y="1930310"/>
            <a:ext cx="11482139" cy="479904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Today, statistical methods are applied in all fields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=&gt; decision making, accurate inferences from data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=&gt; management, economics, politics, social science, education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     physics, chemistry, biology, computer science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     medical science, pharmacy, agricultural science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     electrical, electronical, chemical, civil engineering</a:t>
            </a:r>
          </a:p>
          <a:p>
            <a:pPr lvl="0" fontAlgn="base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Modern computers has expedited large-scale statistical computations. 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2" y="1194594"/>
            <a:ext cx="2282384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Statistics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74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87850" y="1930310"/>
            <a:ext cx="11482139" cy="479904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statistics is the discipline </a:t>
            </a:r>
          </a:p>
          <a:p>
            <a:pPr lvl="0" fontAlgn="base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=&gt;  efficiently collect data, summarize data </a:t>
            </a:r>
          </a:p>
          <a:p>
            <a:pPr lvl="0" fontAlgn="base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=&gt;  analyze data to make scientific decisions using various </a:t>
            </a:r>
          </a:p>
          <a:p>
            <a:pPr lvl="0" fontAlgn="base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probabilistic models in uncertain situations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fontAlgn="base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2" y="1194594"/>
            <a:ext cx="2282384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Statistics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4253C-9929-49A7-B714-9FFB12201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22" y="4339291"/>
            <a:ext cx="2011384" cy="20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62486-4328-4B3A-8259-E12DE0E4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88" y="4388240"/>
            <a:ext cx="3577503" cy="2040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2F14F-36D8-458D-8360-E72EFA7B5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49" y="4411514"/>
            <a:ext cx="3483066" cy="2040453"/>
          </a:xfrm>
          <a:prstGeom prst="rect">
            <a:avLst/>
          </a:prstGeom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9338A1CE-AB5B-4691-B029-1B89BF075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632" y="3928967"/>
            <a:ext cx="11482139" cy="410324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Company predicts sales, government establish economic development plan</a:t>
            </a:r>
          </a:p>
        </p:txBody>
      </p:sp>
    </p:spTree>
    <p:extLst>
      <p:ext uri="{BB962C8B-B14F-4D97-AF65-F5344CB8AC3E}">
        <p14:creationId xmlns:p14="http://schemas.microsoft.com/office/powerpoint/2010/main" val="2157584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FBE4F-D559-476D-AEE3-28F000B7084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49305" y="1930311"/>
            <a:ext cx="3834768" cy="73060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sample surveys to predict the winners of the election.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933450" y="406034"/>
            <a:ext cx="9370861" cy="576064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solidFill>
              <a:srgbClr val="003366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l">
              <a:defRPr/>
            </a:pPr>
            <a:r>
              <a:rPr lang="en-US" altLang="ko-KR" sz="2800" b="1" dirty="0">
                <a:solidFill>
                  <a:srgbClr val="003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1.1 Statistics and Data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632" y="1194594"/>
            <a:ext cx="6118402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 fontAlgn="base" latinLnBrk="1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of Statistics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2335A-D963-4611-93AB-F735FA4E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2" y="2873409"/>
            <a:ext cx="3476625" cy="315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EE99B5-78EE-48F9-B0B1-70875D89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83" y="2873405"/>
            <a:ext cx="3790634" cy="2790001"/>
          </a:xfrm>
          <a:prstGeom prst="rect">
            <a:avLst/>
          </a:prstGeom>
        </p:spPr>
      </p:pic>
      <p:sp>
        <p:nvSpPr>
          <p:cNvPr id="6" name="Text Box 8">
            <a:extLst>
              <a:ext uri="{FF2B5EF4-FFF2-40B4-BE49-F238E27FC236}">
                <a16:creationId xmlns:a16="http://schemas.microsoft.com/office/drawing/2014/main" id="{7DCAA643-B8A4-4A04-8CE8-79A0401E8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129" y="1930309"/>
            <a:ext cx="3608428" cy="73060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 new drug by a pharmaceutical company.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19B1560E-6502-4A48-A2BB-C192B9117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5548" y="1930309"/>
            <a:ext cx="2946852" cy="730601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B1C06-CCA6-495F-8156-BD2AA3920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743" y="3429000"/>
            <a:ext cx="3223135" cy="18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48576"/>
      </p:ext>
    </p:extLst>
  </p:cSld>
  <p:clrMapOvr>
    <a:masterClrMapping/>
  </p:clrMapOvr>
</p:sld>
</file>

<file path=ppt/theme/theme1.xml><?xml version="1.0" encoding="utf-8"?>
<a:theme xmlns:a="http://schemas.openxmlformats.org/drawingml/2006/main" name="New_Korea03">
  <a:themeElements>
    <a:clrScheme name="Korea03">
      <a:dk1>
        <a:srgbClr val="000000"/>
      </a:dk1>
      <a:lt1>
        <a:srgbClr val="FFFFFF"/>
      </a:lt1>
      <a:dk2>
        <a:srgbClr val="0362B9"/>
      </a:dk2>
      <a:lt2>
        <a:srgbClr val="BCE7FA"/>
      </a:lt2>
      <a:accent1>
        <a:srgbClr val="3DB5DB"/>
      </a:accent1>
      <a:accent2>
        <a:srgbClr val="DF9B29"/>
      </a:accent2>
      <a:accent3>
        <a:srgbClr val="6699FF"/>
      </a:accent3>
      <a:accent4>
        <a:srgbClr val="D361AA"/>
      </a:accent4>
      <a:accent5>
        <a:srgbClr val="A3D75D"/>
      </a:accent5>
      <a:accent6>
        <a:srgbClr val="D36161"/>
      </a:accent6>
      <a:hlink>
        <a:srgbClr val="FF9933"/>
      </a:hlink>
      <a:folHlink>
        <a:srgbClr val="FF3399"/>
      </a:folHlink>
    </a:clrScheme>
    <a:fontScheme name="Korea03">
      <a:majorFont>
        <a:latin typeface="Corbel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w Cen MT"/>
        <a:ea typeface=""/>
        <a:cs typeface=""/>
        <a:font script="Jpan" typeface="HGｺﾞｼｯｸE"/>
        <a:font script="Hang" typeface="휴먼모음T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Korea03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hade val="100000"/>
                <a:satMod val="115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7150" dist="3810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TM10237563[[fn=우주 테마]]</Template>
  <TotalTime>1061</TotalTime>
  <Words>1753</Words>
  <Application>Microsoft Office PowerPoint</Application>
  <PresentationFormat>Widescreen</PresentationFormat>
  <Paragraphs>343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HY견고딕</vt:lpstr>
      <vt:lpstr>Malgun Gothic</vt:lpstr>
      <vt:lpstr>나눔바른고딕</vt:lpstr>
      <vt:lpstr>Arial</vt:lpstr>
      <vt:lpstr>Arial Black</vt:lpstr>
      <vt:lpstr>Corbel</vt:lpstr>
      <vt:lpstr>Tahoma</vt:lpstr>
      <vt:lpstr>Times New Roman</vt:lpstr>
      <vt:lpstr>Tw Cen MT</vt:lpstr>
      <vt:lpstr>Verdana</vt:lpstr>
      <vt:lpstr>Wingdings</vt:lpstr>
      <vt:lpstr>Wingdings 2</vt:lpstr>
      <vt:lpstr>New_Korea03</vt:lpstr>
      <vt:lpstr>Clip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데이터과학</dc:title>
  <dc:creator>jjlee0443@gmail.com</dc:creator>
  <cp:lastModifiedBy>JUNG JIN</cp:lastModifiedBy>
  <cp:revision>132</cp:revision>
  <dcterms:created xsi:type="dcterms:W3CDTF">2019-03-15T04:20:55Z</dcterms:created>
  <dcterms:modified xsi:type="dcterms:W3CDTF">2020-11-04T17:11:57Z</dcterms:modified>
</cp:coreProperties>
</file>